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573" r:id="rId2"/>
    <p:sldId id="606" r:id="rId3"/>
    <p:sldId id="607" r:id="rId4"/>
    <p:sldId id="277" r:id="rId5"/>
    <p:sldId id="541" r:id="rId6"/>
    <p:sldId id="548" r:id="rId7"/>
    <p:sldId id="543" r:id="rId8"/>
    <p:sldId id="280" r:id="rId9"/>
    <p:sldId id="574" r:id="rId10"/>
    <p:sldId id="608" r:id="rId11"/>
    <p:sldId id="294" r:id="rId12"/>
    <p:sldId id="595" r:id="rId13"/>
    <p:sldId id="559" r:id="rId14"/>
    <p:sldId id="505" r:id="rId15"/>
    <p:sldId id="594" r:id="rId16"/>
    <p:sldId id="579" r:id="rId17"/>
    <p:sldId id="274" r:id="rId18"/>
    <p:sldId id="276" r:id="rId19"/>
    <p:sldId id="282" r:id="rId20"/>
    <p:sldId id="278" r:id="rId21"/>
    <p:sldId id="596" r:id="rId22"/>
    <p:sldId id="597" r:id="rId23"/>
    <p:sldId id="257" r:id="rId24"/>
    <p:sldId id="258" r:id="rId25"/>
    <p:sldId id="262" r:id="rId26"/>
    <p:sldId id="263" r:id="rId27"/>
    <p:sldId id="285" r:id="rId28"/>
    <p:sldId id="546" r:id="rId29"/>
    <p:sldId id="544" r:id="rId30"/>
    <p:sldId id="547" r:id="rId31"/>
    <p:sldId id="554" r:id="rId32"/>
    <p:sldId id="598" r:id="rId33"/>
    <p:sldId id="286" r:id="rId34"/>
    <p:sldId id="601" r:id="rId35"/>
    <p:sldId id="289" r:id="rId36"/>
    <p:sldId id="602" r:id="rId37"/>
    <p:sldId id="290" r:id="rId38"/>
    <p:sldId id="291" r:id="rId39"/>
    <p:sldId id="604" r:id="rId40"/>
    <p:sldId id="267" r:id="rId41"/>
    <p:sldId id="270" r:id="rId42"/>
    <p:sldId id="264" r:id="rId43"/>
    <p:sldId id="265" r:id="rId44"/>
    <p:sldId id="266" r:id="rId45"/>
    <p:sldId id="268" r:id="rId46"/>
    <p:sldId id="293" r:id="rId47"/>
    <p:sldId id="271" r:id="rId48"/>
    <p:sldId id="272" r:id="rId49"/>
    <p:sldId id="287" r:id="rId50"/>
    <p:sldId id="288" r:id="rId51"/>
    <p:sldId id="605" r:id="rId52"/>
    <p:sldId id="600" r:id="rId53"/>
    <p:sldId id="256" r:id="rId54"/>
    <p:sldId id="273" r:id="rId55"/>
    <p:sldId id="275" r:id="rId56"/>
    <p:sldId id="599" r:id="rId57"/>
    <p:sldId id="60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66"/>
    <a:srgbClr val="FF3300"/>
    <a:srgbClr val="0066FF"/>
    <a:srgbClr val="FF00FF"/>
    <a:srgbClr val="00CC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83825" autoAdjust="0"/>
  </p:normalViewPr>
  <p:slideViewPr>
    <p:cSldViewPr snapToGrid="0">
      <p:cViewPr>
        <p:scale>
          <a:sx n="85" d="100"/>
          <a:sy n="85" d="100"/>
        </p:scale>
        <p:origin x="1524" y="3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tlin Jeffrey" userId="c792ef73e4c0296d" providerId="LiveId" clId="{08E7468C-EFA7-46D8-8045-8C4802EC93A1}"/>
    <pc:docChg chg="undo redo custSel addSld delSld modSld sldOrd">
      <pc:chgData name="Caitlin Jeffrey" userId="c792ef73e4c0296d" providerId="LiveId" clId="{08E7468C-EFA7-46D8-8045-8C4802EC93A1}" dt="2024-08-19T20:04:16.310" v="3362" actId="404"/>
      <pc:docMkLst>
        <pc:docMk/>
      </pc:docMkLst>
      <pc:sldChg chg="del">
        <pc:chgData name="Caitlin Jeffrey" userId="c792ef73e4c0296d" providerId="LiveId" clId="{08E7468C-EFA7-46D8-8045-8C4802EC93A1}" dt="2024-08-19T17:38:09.544" v="828" actId="2696"/>
        <pc:sldMkLst>
          <pc:docMk/>
          <pc:sldMk cId="1537229424" sldId="256"/>
        </pc:sldMkLst>
      </pc:sldChg>
      <pc:sldChg chg="add">
        <pc:chgData name="Caitlin Jeffrey" userId="c792ef73e4c0296d" providerId="LiveId" clId="{08E7468C-EFA7-46D8-8045-8C4802EC93A1}" dt="2024-08-19T17:38:13.239" v="829"/>
        <pc:sldMkLst>
          <pc:docMk/>
          <pc:sldMk cId="3535704645" sldId="256"/>
        </pc:sldMkLst>
      </pc:sldChg>
      <pc:sldChg chg="modSp mod">
        <pc:chgData name="Caitlin Jeffrey" userId="c792ef73e4c0296d" providerId="LiveId" clId="{08E7468C-EFA7-46D8-8045-8C4802EC93A1}" dt="2024-08-19T17:50:35.882" v="990" actId="1076"/>
        <pc:sldMkLst>
          <pc:docMk/>
          <pc:sldMk cId="2614100842" sldId="257"/>
        </pc:sldMkLst>
        <pc:graphicFrameChg chg="mod modGraphic">
          <ac:chgData name="Caitlin Jeffrey" userId="c792ef73e4c0296d" providerId="LiveId" clId="{08E7468C-EFA7-46D8-8045-8C4802EC93A1}" dt="2024-08-19T17:50:35.882" v="990" actId="1076"/>
          <ac:graphicFrameMkLst>
            <pc:docMk/>
            <pc:sldMk cId="2614100842" sldId="257"/>
            <ac:graphicFrameMk id="2" creationId="{30F7B8D3-D1F5-C4C0-E8A3-2DC52FF76D08}"/>
          </ac:graphicFrameMkLst>
        </pc:graphicFrameChg>
      </pc:sldChg>
      <pc:sldChg chg="modSp mod">
        <pc:chgData name="Caitlin Jeffrey" userId="c792ef73e4c0296d" providerId="LiveId" clId="{08E7468C-EFA7-46D8-8045-8C4802EC93A1}" dt="2024-08-19T17:51:48.576" v="1001" actId="1076"/>
        <pc:sldMkLst>
          <pc:docMk/>
          <pc:sldMk cId="4119112030" sldId="258"/>
        </pc:sldMkLst>
        <pc:graphicFrameChg chg="mod modGraphic">
          <ac:chgData name="Caitlin Jeffrey" userId="c792ef73e4c0296d" providerId="LiveId" clId="{08E7468C-EFA7-46D8-8045-8C4802EC93A1}" dt="2024-08-19T17:51:48.576" v="1001" actId="1076"/>
          <ac:graphicFrameMkLst>
            <pc:docMk/>
            <pc:sldMk cId="4119112030" sldId="258"/>
            <ac:graphicFrameMk id="2" creationId="{A77DADB9-9C55-D93A-2A4B-20E1A704B98D}"/>
          </ac:graphicFrameMkLst>
        </pc:graphicFrameChg>
      </pc:sldChg>
      <pc:sldChg chg="add">
        <pc:chgData name="Caitlin Jeffrey" userId="c792ef73e4c0296d" providerId="LiveId" clId="{08E7468C-EFA7-46D8-8045-8C4802EC93A1}" dt="2024-08-19T17:38:13.239" v="829"/>
        <pc:sldMkLst>
          <pc:docMk/>
          <pc:sldMk cId="2220273705" sldId="273"/>
        </pc:sldMkLst>
      </pc:sldChg>
      <pc:sldChg chg="del">
        <pc:chgData name="Caitlin Jeffrey" userId="c792ef73e4c0296d" providerId="LiveId" clId="{08E7468C-EFA7-46D8-8045-8C4802EC93A1}" dt="2024-08-19T17:38:09.544" v="828" actId="2696"/>
        <pc:sldMkLst>
          <pc:docMk/>
          <pc:sldMk cId="2338977467" sldId="273"/>
        </pc:sldMkLst>
      </pc:sldChg>
      <pc:sldChg chg="modSp mod">
        <pc:chgData name="Caitlin Jeffrey" userId="c792ef73e4c0296d" providerId="LiveId" clId="{08E7468C-EFA7-46D8-8045-8C4802EC93A1}" dt="2024-08-19T17:46:36.291" v="877" actId="20577"/>
        <pc:sldMkLst>
          <pc:docMk/>
          <pc:sldMk cId="562753663" sldId="274"/>
        </pc:sldMkLst>
        <pc:graphicFrameChg chg="modGraphic">
          <ac:chgData name="Caitlin Jeffrey" userId="c792ef73e4c0296d" providerId="LiveId" clId="{08E7468C-EFA7-46D8-8045-8C4802EC93A1}" dt="2024-08-19T17:46:36.291" v="877" actId="20577"/>
          <ac:graphicFrameMkLst>
            <pc:docMk/>
            <pc:sldMk cId="562753663" sldId="274"/>
            <ac:graphicFrameMk id="7" creationId="{BAF6FE17-EC1C-F848-586E-DB53D8A384E8}"/>
          </ac:graphicFrameMkLst>
        </pc:graphicFrameChg>
      </pc:sldChg>
      <pc:sldChg chg="add">
        <pc:chgData name="Caitlin Jeffrey" userId="c792ef73e4c0296d" providerId="LiveId" clId="{08E7468C-EFA7-46D8-8045-8C4802EC93A1}" dt="2024-08-19T17:38:13.239" v="829"/>
        <pc:sldMkLst>
          <pc:docMk/>
          <pc:sldMk cId="722098462" sldId="275"/>
        </pc:sldMkLst>
      </pc:sldChg>
      <pc:sldChg chg="del">
        <pc:chgData name="Caitlin Jeffrey" userId="c792ef73e4c0296d" providerId="LiveId" clId="{08E7468C-EFA7-46D8-8045-8C4802EC93A1}" dt="2024-08-19T17:38:09.544" v="828" actId="2696"/>
        <pc:sldMkLst>
          <pc:docMk/>
          <pc:sldMk cId="1709936779" sldId="275"/>
        </pc:sldMkLst>
      </pc:sldChg>
      <pc:sldChg chg="modSp mod">
        <pc:chgData name="Caitlin Jeffrey" userId="c792ef73e4c0296d" providerId="LiveId" clId="{08E7468C-EFA7-46D8-8045-8C4802EC93A1}" dt="2024-08-19T17:49:12.149" v="983"/>
        <pc:sldMkLst>
          <pc:docMk/>
          <pc:sldMk cId="784144114" sldId="276"/>
        </pc:sldMkLst>
        <pc:graphicFrameChg chg="modGraphic">
          <ac:chgData name="Caitlin Jeffrey" userId="c792ef73e4c0296d" providerId="LiveId" clId="{08E7468C-EFA7-46D8-8045-8C4802EC93A1}" dt="2024-08-19T17:49:12.149" v="983"/>
          <ac:graphicFrameMkLst>
            <pc:docMk/>
            <pc:sldMk cId="784144114" sldId="276"/>
            <ac:graphicFrameMk id="4" creationId="{FA853549-C379-BB7A-8FB9-23FE50FB71B0}"/>
          </ac:graphicFrameMkLst>
        </pc:graphicFrameChg>
      </pc:sldChg>
      <pc:sldChg chg="modSp mod">
        <pc:chgData name="Caitlin Jeffrey" userId="c792ef73e4c0296d" providerId="LiveId" clId="{08E7468C-EFA7-46D8-8045-8C4802EC93A1}" dt="2024-08-19T17:01:35.206" v="116" actId="20577"/>
        <pc:sldMkLst>
          <pc:docMk/>
          <pc:sldMk cId="3202598854" sldId="278"/>
        </pc:sldMkLst>
        <pc:spChg chg="mod">
          <ac:chgData name="Caitlin Jeffrey" userId="c792ef73e4c0296d" providerId="LiveId" clId="{08E7468C-EFA7-46D8-8045-8C4802EC93A1}" dt="2024-08-19T17:01:35.206" v="116" actId="20577"/>
          <ac:spMkLst>
            <pc:docMk/>
            <pc:sldMk cId="3202598854" sldId="278"/>
            <ac:spMk id="5" creationId="{D08E1857-C4D7-C64E-74F6-A2A73E205A09}"/>
          </ac:spMkLst>
        </pc:spChg>
      </pc:sldChg>
      <pc:sldChg chg="modSp mod">
        <pc:chgData name="Caitlin Jeffrey" userId="c792ef73e4c0296d" providerId="LiveId" clId="{08E7468C-EFA7-46D8-8045-8C4802EC93A1}" dt="2024-08-19T17:36:50.244" v="827" actId="1076"/>
        <pc:sldMkLst>
          <pc:docMk/>
          <pc:sldMk cId="1776864771" sldId="289"/>
        </pc:sldMkLst>
        <pc:spChg chg="mod">
          <ac:chgData name="Caitlin Jeffrey" userId="c792ef73e4c0296d" providerId="LiveId" clId="{08E7468C-EFA7-46D8-8045-8C4802EC93A1}" dt="2024-08-19T17:33:05.594" v="786" actId="14100"/>
          <ac:spMkLst>
            <pc:docMk/>
            <pc:sldMk cId="1776864771" sldId="289"/>
            <ac:spMk id="7" creationId="{4462C386-E22D-BA15-71A7-87443CEC1C86}"/>
          </ac:spMkLst>
        </pc:spChg>
        <pc:spChg chg="mod">
          <ac:chgData name="Caitlin Jeffrey" userId="c792ef73e4c0296d" providerId="LiveId" clId="{08E7468C-EFA7-46D8-8045-8C4802EC93A1}" dt="2024-08-19T17:35:48.274" v="821" actId="1076"/>
          <ac:spMkLst>
            <pc:docMk/>
            <pc:sldMk cId="1776864771" sldId="289"/>
            <ac:spMk id="14" creationId="{6224AC04-BC66-5751-7783-6053FF340D3E}"/>
          </ac:spMkLst>
        </pc:spChg>
        <pc:spChg chg="mod">
          <ac:chgData name="Caitlin Jeffrey" userId="c792ef73e4c0296d" providerId="LiveId" clId="{08E7468C-EFA7-46D8-8045-8C4802EC93A1}" dt="2024-08-19T17:35:59.064" v="823" actId="1076"/>
          <ac:spMkLst>
            <pc:docMk/>
            <pc:sldMk cId="1776864771" sldId="289"/>
            <ac:spMk id="15" creationId="{A1DD70C4-C22E-2CB6-46E6-D99EC60ED067}"/>
          </ac:spMkLst>
        </pc:spChg>
        <pc:spChg chg="mod">
          <ac:chgData name="Caitlin Jeffrey" userId="c792ef73e4c0296d" providerId="LiveId" clId="{08E7468C-EFA7-46D8-8045-8C4802EC93A1}" dt="2024-08-19T17:36:50.244" v="827" actId="1076"/>
          <ac:spMkLst>
            <pc:docMk/>
            <pc:sldMk cId="1776864771" sldId="289"/>
            <ac:spMk id="16" creationId="{7B83ECAF-5C2E-149D-60E7-9435A170DC58}"/>
          </ac:spMkLst>
        </pc:spChg>
        <pc:spChg chg="mod">
          <ac:chgData name="Caitlin Jeffrey" userId="c792ef73e4c0296d" providerId="LiveId" clId="{08E7468C-EFA7-46D8-8045-8C4802EC93A1}" dt="2024-08-19T17:35:32.734" v="818" actId="1076"/>
          <ac:spMkLst>
            <pc:docMk/>
            <pc:sldMk cId="1776864771" sldId="289"/>
            <ac:spMk id="17" creationId="{765B1524-059E-BD18-3E90-B7F623134E1E}"/>
          </ac:spMkLst>
        </pc:spChg>
        <pc:spChg chg="mod">
          <ac:chgData name="Caitlin Jeffrey" userId="c792ef73e4c0296d" providerId="LiveId" clId="{08E7468C-EFA7-46D8-8045-8C4802EC93A1}" dt="2024-08-19T17:35:39.756" v="819" actId="1076"/>
          <ac:spMkLst>
            <pc:docMk/>
            <pc:sldMk cId="1776864771" sldId="289"/>
            <ac:spMk id="18" creationId="{0775C462-A57B-F824-6BFF-D96D2D79CA2C}"/>
          </ac:spMkLst>
        </pc:spChg>
        <pc:spChg chg="mod">
          <ac:chgData name="Caitlin Jeffrey" userId="c792ef73e4c0296d" providerId="LiveId" clId="{08E7468C-EFA7-46D8-8045-8C4802EC93A1}" dt="2024-08-19T17:35:43.814" v="820" actId="1076"/>
          <ac:spMkLst>
            <pc:docMk/>
            <pc:sldMk cId="1776864771" sldId="289"/>
            <ac:spMk id="19" creationId="{DA0AE1C3-3376-C921-4ECD-E40A732733B9}"/>
          </ac:spMkLst>
        </pc:spChg>
        <pc:picChg chg="mod">
          <ac:chgData name="Caitlin Jeffrey" userId="c792ef73e4c0296d" providerId="LiveId" clId="{08E7468C-EFA7-46D8-8045-8C4802EC93A1}" dt="2024-08-19T17:35:22.119" v="817" actId="1076"/>
          <ac:picMkLst>
            <pc:docMk/>
            <pc:sldMk cId="1776864771" sldId="289"/>
            <ac:picMk id="4" creationId="{4F0E7179-1407-9BD3-6009-BCBF301D4E80}"/>
          </ac:picMkLst>
        </pc:picChg>
      </pc:sldChg>
      <pc:sldChg chg="modSp mod">
        <pc:chgData name="Caitlin Jeffrey" userId="c792ef73e4c0296d" providerId="LiveId" clId="{08E7468C-EFA7-46D8-8045-8C4802EC93A1}" dt="2024-08-19T17:31:01.329" v="784" actId="1076"/>
        <pc:sldMkLst>
          <pc:docMk/>
          <pc:sldMk cId="1816115835" sldId="290"/>
        </pc:sldMkLst>
        <pc:spChg chg="mod">
          <ac:chgData name="Caitlin Jeffrey" userId="c792ef73e4c0296d" providerId="LiveId" clId="{08E7468C-EFA7-46D8-8045-8C4802EC93A1}" dt="2024-08-19T17:31:01.329" v="784" actId="1076"/>
          <ac:spMkLst>
            <pc:docMk/>
            <pc:sldMk cId="1816115835" sldId="290"/>
            <ac:spMk id="4" creationId="{C340797D-883C-FFCA-0B86-6CFFF621A91C}"/>
          </ac:spMkLst>
        </pc:spChg>
      </pc:sldChg>
      <pc:sldChg chg="modSp">
        <pc:chgData name="Caitlin Jeffrey" userId="c792ef73e4c0296d" providerId="LiveId" clId="{08E7468C-EFA7-46D8-8045-8C4802EC93A1}" dt="2024-08-19T17:05:10.125" v="136" actId="1076"/>
        <pc:sldMkLst>
          <pc:docMk/>
          <pc:sldMk cId="2326674122" sldId="291"/>
        </pc:sldMkLst>
        <pc:spChg chg="mod">
          <ac:chgData name="Caitlin Jeffrey" userId="c792ef73e4c0296d" providerId="LiveId" clId="{08E7468C-EFA7-46D8-8045-8C4802EC93A1}" dt="2024-08-19T17:05:04.146" v="135" actId="1076"/>
          <ac:spMkLst>
            <pc:docMk/>
            <pc:sldMk cId="2326674122" sldId="291"/>
            <ac:spMk id="5" creationId="{6AA3884D-CDDB-0AA7-B478-1ED81E48AF48}"/>
          </ac:spMkLst>
        </pc:spChg>
        <pc:spChg chg="mod">
          <ac:chgData name="Caitlin Jeffrey" userId="c792ef73e4c0296d" providerId="LiveId" clId="{08E7468C-EFA7-46D8-8045-8C4802EC93A1}" dt="2024-08-19T17:05:10.125" v="136" actId="1076"/>
          <ac:spMkLst>
            <pc:docMk/>
            <pc:sldMk cId="2326674122" sldId="291"/>
            <ac:spMk id="6" creationId="{54AA43FB-7F04-D06E-273B-2611558CA557}"/>
          </ac:spMkLst>
        </pc:spChg>
        <pc:picChg chg="mod">
          <ac:chgData name="Caitlin Jeffrey" userId="c792ef73e4c0296d" providerId="LiveId" clId="{08E7468C-EFA7-46D8-8045-8C4802EC93A1}" dt="2024-08-19T17:05:04.146" v="135" actId="1076"/>
          <ac:picMkLst>
            <pc:docMk/>
            <pc:sldMk cId="2326674122" sldId="291"/>
            <ac:picMk id="11268" creationId="{6C355DE1-3006-614F-10E9-767AC72C1017}"/>
          </ac:picMkLst>
        </pc:picChg>
        <pc:picChg chg="mod">
          <ac:chgData name="Caitlin Jeffrey" userId="c792ef73e4c0296d" providerId="LiveId" clId="{08E7468C-EFA7-46D8-8045-8C4802EC93A1}" dt="2024-08-19T17:05:10.125" v="136" actId="1076"/>
          <ac:picMkLst>
            <pc:docMk/>
            <pc:sldMk cId="2326674122" sldId="291"/>
            <ac:picMk id="11272" creationId="{02F8E9A2-0A60-9D33-DA30-3AA2479D8327}"/>
          </ac:picMkLst>
        </pc:picChg>
      </pc:sldChg>
      <pc:sldChg chg="del">
        <pc:chgData name="Caitlin Jeffrey" userId="c792ef73e4c0296d" providerId="LiveId" clId="{08E7468C-EFA7-46D8-8045-8C4802EC93A1}" dt="2024-08-19T17:30:34.797" v="783" actId="2696"/>
        <pc:sldMkLst>
          <pc:docMk/>
          <pc:sldMk cId="3395844863" sldId="292"/>
        </pc:sldMkLst>
      </pc:sldChg>
      <pc:sldChg chg="modSp mod">
        <pc:chgData name="Caitlin Jeffrey" userId="c792ef73e4c0296d" providerId="LiveId" clId="{08E7468C-EFA7-46D8-8045-8C4802EC93A1}" dt="2024-08-19T20:03:31.675" v="3356" actId="1076"/>
        <pc:sldMkLst>
          <pc:docMk/>
          <pc:sldMk cId="4290808069" sldId="294"/>
        </pc:sldMkLst>
        <pc:spChg chg="mod">
          <ac:chgData name="Caitlin Jeffrey" userId="c792ef73e4c0296d" providerId="LiveId" clId="{08E7468C-EFA7-46D8-8045-8C4802EC93A1}" dt="2024-08-19T20:03:31.675" v="3356" actId="1076"/>
          <ac:spMkLst>
            <pc:docMk/>
            <pc:sldMk cId="4290808069" sldId="294"/>
            <ac:spMk id="4" creationId="{B7E4CC45-4E93-4A1D-B9C7-922EBEFCD6BE}"/>
          </ac:spMkLst>
        </pc:spChg>
        <pc:spChg chg="mod">
          <ac:chgData name="Caitlin Jeffrey" userId="c792ef73e4c0296d" providerId="LiveId" clId="{08E7468C-EFA7-46D8-8045-8C4802EC93A1}" dt="2024-08-19T17:00:16.796" v="104" actId="5793"/>
          <ac:spMkLst>
            <pc:docMk/>
            <pc:sldMk cId="4290808069" sldId="294"/>
            <ac:spMk id="7" creationId="{C6B57FFE-F51D-69FA-DFDB-EFAFFE624F22}"/>
          </ac:spMkLst>
        </pc:spChg>
        <pc:spChg chg="mod">
          <ac:chgData name="Caitlin Jeffrey" userId="c792ef73e4c0296d" providerId="LiveId" clId="{08E7468C-EFA7-46D8-8045-8C4802EC93A1}" dt="2024-08-19T20:03:21.229" v="3355" actId="1076"/>
          <ac:spMkLst>
            <pc:docMk/>
            <pc:sldMk cId="4290808069" sldId="294"/>
            <ac:spMk id="8" creationId="{22377B46-E562-18BD-A5FE-15680993140D}"/>
          </ac:spMkLst>
        </pc:spChg>
        <pc:grpChg chg="mod">
          <ac:chgData name="Caitlin Jeffrey" userId="c792ef73e4c0296d" providerId="LiveId" clId="{08E7468C-EFA7-46D8-8045-8C4802EC93A1}" dt="2024-08-19T20:03:31.675" v="3356" actId="1076"/>
          <ac:grpSpMkLst>
            <pc:docMk/>
            <pc:sldMk cId="4290808069" sldId="294"/>
            <ac:grpSpMk id="5" creationId="{B29774BF-2EC9-49D1-A514-878331E3D0EA}"/>
          </ac:grpSpMkLst>
        </pc:grpChg>
        <pc:picChg chg="mod">
          <ac:chgData name="Caitlin Jeffrey" userId="c792ef73e4c0296d" providerId="LiveId" clId="{08E7468C-EFA7-46D8-8045-8C4802EC93A1}" dt="2024-08-19T20:03:31.675" v="3356" actId="1076"/>
          <ac:picMkLst>
            <pc:docMk/>
            <pc:sldMk cId="4290808069" sldId="294"/>
            <ac:picMk id="2" creationId="{D2940343-A6C9-4785-91B4-8833EADDF387}"/>
          </ac:picMkLst>
        </pc:picChg>
        <pc:picChg chg="mod">
          <ac:chgData name="Caitlin Jeffrey" userId="c792ef73e4c0296d" providerId="LiveId" clId="{08E7468C-EFA7-46D8-8045-8C4802EC93A1}" dt="2024-08-19T20:02:48.037" v="3350" actId="14100"/>
          <ac:picMkLst>
            <pc:docMk/>
            <pc:sldMk cId="4290808069" sldId="294"/>
            <ac:picMk id="2052" creationId="{CD826AE8-E006-28A5-37DA-A4B6CB57FA34}"/>
          </ac:picMkLst>
        </pc:picChg>
      </pc:sldChg>
      <pc:sldChg chg="modSp add mod">
        <pc:chgData name="Caitlin Jeffrey" userId="c792ef73e4c0296d" providerId="LiveId" clId="{08E7468C-EFA7-46D8-8045-8C4802EC93A1}" dt="2024-08-19T17:58:24.030" v="1097" actId="14100"/>
        <pc:sldMkLst>
          <pc:docMk/>
          <pc:sldMk cId="478349076" sldId="541"/>
        </pc:sldMkLst>
        <pc:spChg chg="mod">
          <ac:chgData name="Caitlin Jeffrey" userId="c792ef73e4c0296d" providerId="LiveId" clId="{08E7468C-EFA7-46D8-8045-8C4802EC93A1}" dt="2024-08-19T17:58:24.030" v="1097" actId="14100"/>
          <ac:spMkLst>
            <pc:docMk/>
            <pc:sldMk cId="478349076" sldId="541"/>
            <ac:spMk id="2" creationId="{050DF675-FAEE-43D7-899B-BEC2F205A1FF}"/>
          </ac:spMkLst>
        </pc:spChg>
        <pc:spChg chg="mod">
          <ac:chgData name="Caitlin Jeffrey" userId="c792ef73e4c0296d" providerId="LiveId" clId="{08E7468C-EFA7-46D8-8045-8C4802EC93A1}" dt="2024-08-19T17:53:20.888" v="1004" actId="2085"/>
          <ac:spMkLst>
            <pc:docMk/>
            <pc:sldMk cId="478349076" sldId="541"/>
            <ac:spMk id="4" creationId="{0F04E3A5-8EDB-4231-BC63-7A111A25CB5C}"/>
          </ac:spMkLst>
        </pc:spChg>
      </pc:sldChg>
      <pc:sldChg chg="modSp add mod">
        <pc:chgData name="Caitlin Jeffrey" userId="c792ef73e4c0296d" providerId="LiveId" clId="{08E7468C-EFA7-46D8-8045-8C4802EC93A1}" dt="2024-08-19T17:58:45.808" v="1099" actId="14100"/>
        <pc:sldMkLst>
          <pc:docMk/>
          <pc:sldMk cId="669920833" sldId="543"/>
        </pc:sldMkLst>
        <pc:spChg chg="mod">
          <ac:chgData name="Caitlin Jeffrey" userId="c792ef73e4c0296d" providerId="LiveId" clId="{08E7468C-EFA7-46D8-8045-8C4802EC93A1}" dt="2024-08-19T17:58:45.808" v="1099" actId="14100"/>
          <ac:spMkLst>
            <pc:docMk/>
            <pc:sldMk cId="669920833" sldId="543"/>
            <ac:spMk id="2" creationId="{050DF675-FAEE-43D7-899B-BEC2F205A1FF}"/>
          </ac:spMkLst>
        </pc:spChg>
        <pc:spChg chg="mod">
          <ac:chgData name="Caitlin Jeffrey" userId="c792ef73e4c0296d" providerId="LiveId" clId="{08E7468C-EFA7-46D8-8045-8C4802EC93A1}" dt="2024-08-19T17:53:45.409" v="1008" actId="2085"/>
          <ac:spMkLst>
            <pc:docMk/>
            <pc:sldMk cId="669920833" sldId="543"/>
            <ac:spMk id="4" creationId="{0F04E3A5-8EDB-4231-BC63-7A111A25CB5C}"/>
          </ac:spMkLst>
        </pc:spChg>
      </pc:sldChg>
      <pc:sldChg chg="addSp delSp modSp mod">
        <pc:chgData name="Caitlin Jeffrey" userId="c792ef73e4c0296d" providerId="LiveId" clId="{08E7468C-EFA7-46D8-8045-8C4802EC93A1}" dt="2024-08-19T17:57:23.713" v="1070" actId="2085"/>
        <pc:sldMkLst>
          <pc:docMk/>
          <pc:sldMk cId="51564041" sldId="544"/>
        </pc:sldMkLst>
        <pc:spChg chg="add mod">
          <ac:chgData name="Caitlin Jeffrey" userId="c792ef73e4c0296d" providerId="LiveId" clId="{08E7468C-EFA7-46D8-8045-8C4802EC93A1}" dt="2024-08-19T17:56:20.735" v="1044"/>
          <ac:spMkLst>
            <pc:docMk/>
            <pc:sldMk cId="51564041" sldId="544"/>
            <ac:spMk id="2" creationId="{079EA94F-FAA4-4B53-0AFC-261E44011C33}"/>
          </ac:spMkLst>
        </pc:spChg>
        <pc:spChg chg="mod">
          <ac:chgData name="Caitlin Jeffrey" userId="c792ef73e4c0296d" providerId="LiveId" clId="{08E7468C-EFA7-46D8-8045-8C4802EC93A1}" dt="2024-08-19T17:57:23.713" v="1070" actId="2085"/>
          <ac:spMkLst>
            <pc:docMk/>
            <pc:sldMk cId="51564041" sldId="544"/>
            <ac:spMk id="8" creationId="{80E324CE-AA98-872F-3EE6-B071B7E380F1}"/>
          </ac:spMkLst>
        </pc:spChg>
        <pc:spChg chg="del mod">
          <ac:chgData name="Caitlin Jeffrey" userId="c792ef73e4c0296d" providerId="LiveId" clId="{08E7468C-EFA7-46D8-8045-8C4802EC93A1}" dt="2024-08-19T17:56:20.374" v="1043" actId="478"/>
          <ac:spMkLst>
            <pc:docMk/>
            <pc:sldMk cId="51564041" sldId="544"/>
            <ac:spMk id="11" creationId="{AB716134-D0EC-FDE7-E807-2660F5C6800B}"/>
          </ac:spMkLst>
        </pc:spChg>
      </pc:sldChg>
      <pc:sldChg chg="addSp delSp modSp add mod ord">
        <pc:chgData name="Caitlin Jeffrey" userId="c792ef73e4c0296d" providerId="LiveId" clId="{08E7468C-EFA7-46D8-8045-8C4802EC93A1}" dt="2024-08-19T17:56:54.175" v="1068" actId="20577"/>
        <pc:sldMkLst>
          <pc:docMk/>
          <pc:sldMk cId="1761762681" sldId="546"/>
        </pc:sldMkLst>
        <pc:spChg chg="add mod">
          <ac:chgData name="Caitlin Jeffrey" userId="c792ef73e4c0296d" providerId="LiveId" clId="{08E7468C-EFA7-46D8-8045-8C4802EC93A1}" dt="2024-08-19T17:56:54.175" v="1068" actId="20577"/>
          <ac:spMkLst>
            <pc:docMk/>
            <pc:sldMk cId="1761762681" sldId="546"/>
            <ac:spMk id="2" creationId="{EE5C3AC9-B43A-6BD0-DC63-5FFC6F1C7E97}"/>
          </ac:spMkLst>
        </pc:spChg>
        <pc:spChg chg="mod">
          <ac:chgData name="Caitlin Jeffrey" userId="c792ef73e4c0296d" providerId="LiveId" clId="{08E7468C-EFA7-46D8-8045-8C4802EC93A1}" dt="2024-08-19T17:53:50.671" v="1010" actId="2085"/>
          <ac:spMkLst>
            <pc:docMk/>
            <pc:sldMk cId="1761762681" sldId="546"/>
            <ac:spMk id="4" creationId="{0F04E3A5-8EDB-4231-BC63-7A111A25CB5C}"/>
          </ac:spMkLst>
        </pc:spChg>
        <pc:spChg chg="del">
          <ac:chgData name="Caitlin Jeffrey" userId="c792ef73e4c0296d" providerId="LiveId" clId="{08E7468C-EFA7-46D8-8045-8C4802EC93A1}" dt="2024-08-19T17:56:30.997" v="1045" actId="478"/>
          <ac:spMkLst>
            <pc:docMk/>
            <pc:sldMk cId="1761762681" sldId="546"/>
            <ac:spMk id="6" creationId="{F2AB02A4-F7F4-AB68-B1F0-9D45F33BF154}"/>
          </ac:spMkLst>
        </pc:spChg>
      </pc:sldChg>
      <pc:sldChg chg="addSp delSp modSp mod">
        <pc:chgData name="Caitlin Jeffrey" userId="c792ef73e4c0296d" providerId="LiveId" clId="{08E7468C-EFA7-46D8-8045-8C4802EC93A1}" dt="2024-08-19T17:57:29.196" v="1072" actId="2085"/>
        <pc:sldMkLst>
          <pc:docMk/>
          <pc:sldMk cId="2166167689" sldId="547"/>
        </pc:sldMkLst>
        <pc:spChg chg="add mod">
          <ac:chgData name="Caitlin Jeffrey" userId="c792ef73e4c0296d" providerId="LiveId" clId="{08E7468C-EFA7-46D8-8045-8C4802EC93A1}" dt="2024-08-19T17:56:11.916" v="1042" actId="27636"/>
          <ac:spMkLst>
            <pc:docMk/>
            <pc:sldMk cId="2166167689" sldId="547"/>
            <ac:spMk id="2" creationId="{DBBE6101-8464-C205-C9F4-F13F01AEE327}"/>
          </ac:spMkLst>
        </pc:spChg>
        <pc:spChg chg="del">
          <ac:chgData name="Caitlin Jeffrey" userId="c792ef73e4c0296d" providerId="LiveId" clId="{08E7468C-EFA7-46D8-8045-8C4802EC93A1}" dt="2024-08-19T17:55:55.342" v="1035" actId="478"/>
          <ac:spMkLst>
            <pc:docMk/>
            <pc:sldMk cId="2166167689" sldId="547"/>
            <ac:spMk id="7" creationId="{259B6AF1-AE53-42F8-C4AA-91D9E2A87BE8}"/>
          </ac:spMkLst>
        </pc:spChg>
        <pc:spChg chg="mod">
          <ac:chgData name="Caitlin Jeffrey" userId="c792ef73e4c0296d" providerId="LiveId" clId="{08E7468C-EFA7-46D8-8045-8C4802EC93A1}" dt="2024-08-19T17:57:29.196" v="1072" actId="2085"/>
          <ac:spMkLst>
            <pc:docMk/>
            <pc:sldMk cId="2166167689" sldId="547"/>
            <ac:spMk id="10" creationId="{14043745-99DA-ABD0-DF94-EBF470BAC084}"/>
          </ac:spMkLst>
        </pc:spChg>
      </pc:sldChg>
      <pc:sldChg chg="modSp add mod">
        <pc:chgData name="Caitlin Jeffrey" userId="c792ef73e4c0296d" providerId="LiveId" clId="{08E7468C-EFA7-46D8-8045-8C4802EC93A1}" dt="2024-08-19T17:58:19.585" v="1096" actId="14100"/>
        <pc:sldMkLst>
          <pc:docMk/>
          <pc:sldMk cId="1349304763" sldId="548"/>
        </pc:sldMkLst>
        <pc:spChg chg="mod">
          <ac:chgData name="Caitlin Jeffrey" userId="c792ef73e4c0296d" providerId="LiveId" clId="{08E7468C-EFA7-46D8-8045-8C4802EC93A1}" dt="2024-08-19T17:58:19.585" v="1096" actId="14100"/>
          <ac:spMkLst>
            <pc:docMk/>
            <pc:sldMk cId="1349304763" sldId="548"/>
            <ac:spMk id="2" creationId="{050DF675-FAEE-43D7-899B-BEC2F205A1FF}"/>
          </ac:spMkLst>
        </pc:spChg>
        <pc:spChg chg="mod">
          <ac:chgData name="Caitlin Jeffrey" userId="c792ef73e4c0296d" providerId="LiveId" clId="{08E7468C-EFA7-46D8-8045-8C4802EC93A1}" dt="2024-08-19T17:53:39.829" v="1006" actId="2085"/>
          <ac:spMkLst>
            <pc:docMk/>
            <pc:sldMk cId="1349304763" sldId="548"/>
            <ac:spMk id="4" creationId="{0F04E3A5-8EDB-4231-BC63-7A111A25CB5C}"/>
          </ac:spMkLst>
        </pc:spChg>
      </pc:sldChg>
      <pc:sldChg chg="addSp delSp modSp add mod">
        <pc:chgData name="Caitlin Jeffrey" userId="c792ef73e4c0296d" providerId="LiveId" clId="{08E7468C-EFA7-46D8-8045-8C4802EC93A1}" dt="2024-08-19T19:57:34.971" v="3313" actId="20577"/>
        <pc:sldMkLst>
          <pc:docMk/>
          <pc:sldMk cId="1511361618" sldId="573"/>
        </pc:sldMkLst>
        <pc:spChg chg="mod">
          <ac:chgData name="Caitlin Jeffrey" userId="c792ef73e4c0296d" providerId="LiveId" clId="{08E7468C-EFA7-46D8-8045-8C4802EC93A1}" dt="2024-08-19T19:57:34.971" v="3313" actId="20577"/>
          <ac:spMkLst>
            <pc:docMk/>
            <pc:sldMk cId="1511361618" sldId="573"/>
            <ac:spMk id="6" creationId="{3441EF71-511F-497F-B78E-99ABB76ECCA0}"/>
          </ac:spMkLst>
        </pc:spChg>
        <pc:spChg chg="del">
          <ac:chgData name="Caitlin Jeffrey" userId="c792ef73e4c0296d" providerId="LiveId" clId="{08E7468C-EFA7-46D8-8045-8C4802EC93A1}" dt="2024-08-19T19:54:30.078" v="3291" actId="478"/>
          <ac:spMkLst>
            <pc:docMk/>
            <pc:sldMk cId="1511361618" sldId="573"/>
            <ac:spMk id="9" creationId="{5713DCE3-CCFF-C72C-3AF3-1A3E459AC824}"/>
          </ac:spMkLst>
        </pc:spChg>
        <pc:picChg chg="add mod">
          <ac:chgData name="Caitlin Jeffrey" userId="c792ef73e4c0296d" providerId="LiveId" clId="{08E7468C-EFA7-46D8-8045-8C4802EC93A1}" dt="2024-08-19T19:57:09.565" v="3308" actId="1076"/>
          <ac:picMkLst>
            <pc:docMk/>
            <pc:sldMk cId="1511361618" sldId="573"/>
            <ac:picMk id="2" creationId="{E2F6D9EC-100E-9850-123F-BB46301E75F1}"/>
          </ac:picMkLst>
        </pc:picChg>
        <pc:picChg chg="del">
          <ac:chgData name="Caitlin Jeffrey" userId="c792ef73e4c0296d" providerId="LiveId" clId="{08E7468C-EFA7-46D8-8045-8C4802EC93A1}" dt="2024-08-19T19:56:54.746" v="3303" actId="478"/>
          <ac:picMkLst>
            <pc:docMk/>
            <pc:sldMk cId="1511361618" sldId="573"/>
            <ac:picMk id="10" creationId="{0239E422-7F0B-7F78-8C84-AADD633CE6E2}"/>
          </ac:picMkLst>
        </pc:picChg>
      </pc:sldChg>
      <pc:sldChg chg="modSp mod">
        <pc:chgData name="Caitlin Jeffrey" userId="c792ef73e4c0296d" providerId="LiveId" clId="{08E7468C-EFA7-46D8-8045-8C4802EC93A1}" dt="2024-08-19T17:01:51.207" v="120" actId="20577"/>
        <pc:sldMkLst>
          <pc:docMk/>
          <pc:sldMk cId="1862068493" sldId="574"/>
        </pc:sldMkLst>
        <pc:spChg chg="mod">
          <ac:chgData name="Caitlin Jeffrey" userId="c792ef73e4c0296d" providerId="LiveId" clId="{08E7468C-EFA7-46D8-8045-8C4802EC93A1}" dt="2024-08-19T17:01:51.207" v="120" actId="20577"/>
          <ac:spMkLst>
            <pc:docMk/>
            <pc:sldMk cId="1862068493" sldId="574"/>
            <ac:spMk id="4" creationId="{1459750C-461F-A876-05B0-04785AF9F7C5}"/>
          </ac:spMkLst>
        </pc:spChg>
      </pc:sldChg>
      <pc:sldChg chg="modSp mod">
        <pc:chgData name="Caitlin Jeffrey" userId="c792ef73e4c0296d" providerId="LiveId" clId="{08E7468C-EFA7-46D8-8045-8C4802EC93A1}" dt="2024-08-19T16:59:45.726" v="103" actId="5793"/>
        <pc:sldMkLst>
          <pc:docMk/>
          <pc:sldMk cId="1385035613" sldId="579"/>
        </pc:sldMkLst>
        <pc:spChg chg="mod">
          <ac:chgData name="Caitlin Jeffrey" userId="c792ef73e4c0296d" providerId="LiveId" clId="{08E7468C-EFA7-46D8-8045-8C4802EC93A1}" dt="2024-08-19T16:59:45.726" v="103" actId="5793"/>
          <ac:spMkLst>
            <pc:docMk/>
            <pc:sldMk cId="1385035613" sldId="579"/>
            <ac:spMk id="6" creationId="{8D363C15-07FB-96B7-D7F9-7A525F848961}"/>
          </ac:spMkLst>
        </pc:spChg>
      </pc:sldChg>
      <pc:sldChg chg="modSp mod">
        <pc:chgData name="Caitlin Jeffrey" userId="c792ef73e4c0296d" providerId="LiveId" clId="{08E7468C-EFA7-46D8-8045-8C4802EC93A1}" dt="2024-08-19T16:47:58.755" v="20" actId="2085"/>
        <pc:sldMkLst>
          <pc:docMk/>
          <pc:sldMk cId="3570548313" sldId="594"/>
        </pc:sldMkLst>
        <pc:spChg chg="mod">
          <ac:chgData name="Caitlin Jeffrey" userId="c792ef73e4c0296d" providerId="LiveId" clId="{08E7468C-EFA7-46D8-8045-8C4802EC93A1}" dt="2024-08-19T16:47:58.755" v="20" actId="2085"/>
          <ac:spMkLst>
            <pc:docMk/>
            <pc:sldMk cId="3570548313" sldId="594"/>
            <ac:spMk id="2" creationId="{B79ED962-13F6-A98E-6011-891B5922FDB7}"/>
          </ac:spMkLst>
        </pc:spChg>
      </pc:sldChg>
      <pc:sldChg chg="modSp mod">
        <pc:chgData name="Caitlin Jeffrey" userId="c792ef73e4c0296d" providerId="LiveId" clId="{08E7468C-EFA7-46D8-8045-8C4802EC93A1}" dt="2024-08-19T16:59:22.236" v="97" actId="5793"/>
        <pc:sldMkLst>
          <pc:docMk/>
          <pc:sldMk cId="764917678" sldId="595"/>
        </pc:sldMkLst>
        <pc:spChg chg="mod">
          <ac:chgData name="Caitlin Jeffrey" userId="c792ef73e4c0296d" providerId="LiveId" clId="{08E7468C-EFA7-46D8-8045-8C4802EC93A1}" dt="2024-08-19T16:59:22.236" v="97" actId="5793"/>
          <ac:spMkLst>
            <pc:docMk/>
            <pc:sldMk cId="764917678" sldId="595"/>
            <ac:spMk id="6" creationId="{8D363C15-07FB-96B7-D7F9-7A525F848961}"/>
          </ac:spMkLst>
        </pc:spChg>
        <pc:picChg chg="mod">
          <ac:chgData name="Caitlin Jeffrey" userId="c792ef73e4c0296d" providerId="LiveId" clId="{08E7468C-EFA7-46D8-8045-8C4802EC93A1}" dt="2024-08-19T16:58:09.276" v="95" actId="1076"/>
          <ac:picMkLst>
            <pc:docMk/>
            <pc:sldMk cId="764917678" sldId="595"/>
            <ac:picMk id="5" creationId="{983C40F5-A576-C4C5-FC07-D37C9B76C89D}"/>
          </ac:picMkLst>
        </pc:picChg>
      </pc:sldChg>
      <pc:sldChg chg="modSp mod">
        <pc:chgData name="Caitlin Jeffrey" userId="c792ef73e4c0296d" providerId="LiveId" clId="{08E7468C-EFA7-46D8-8045-8C4802EC93A1}" dt="2024-08-19T17:00:50.390" v="110" actId="5793"/>
        <pc:sldMkLst>
          <pc:docMk/>
          <pc:sldMk cId="2206121401" sldId="596"/>
        </pc:sldMkLst>
        <pc:spChg chg="mod">
          <ac:chgData name="Caitlin Jeffrey" userId="c792ef73e4c0296d" providerId="LiveId" clId="{08E7468C-EFA7-46D8-8045-8C4802EC93A1}" dt="2024-08-19T17:00:50.390" v="110" actId="5793"/>
          <ac:spMkLst>
            <pc:docMk/>
            <pc:sldMk cId="2206121401" sldId="596"/>
            <ac:spMk id="6" creationId="{8D363C15-07FB-96B7-D7F9-7A525F848961}"/>
          </ac:spMkLst>
        </pc:spChg>
      </pc:sldChg>
      <pc:sldChg chg="modSp mod">
        <pc:chgData name="Caitlin Jeffrey" userId="c792ef73e4c0296d" providerId="LiveId" clId="{08E7468C-EFA7-46D8-8045-8C4802EC93A1}" dt="2024-08-19T17:01:11.586" v="113" actId="5793"/>
        <pc:sldMkLst>
          <pc:docMk/>
          <pc:sldMk cId="2720916848" sldId="597"/>
        </pc:sldMkLst>
        <pc:spChg chg="mod">
          <ac:chgData name="Caitlin Jeffrey" userId="c792ef73e4c0296d" providerId="LiveId" clId="{08E7468C-EFA7-46D8-8045-8C4802EC93A1}" dt="2024-08-19T17:01:11.586" v="113" actId="5793"/>
          <ac:spMkLst>
            <pc:docMk/>
            <pc:sldMk cId="2720916848" sldId="597"/>
            <ac:spMk id="6" creationId="{8D363C15-07FB-96B7-D7F9-7A525F848961}"/>
          </ac:spMkLst>
        </pc:spChg>
      </pc:sldChg>
      <pc:sldChg chg="modSp mod">
        <pc:chgData name="Caitlin Jeffrey" userId="c792ef73e4c0296d" providerId="LiveId" clId="{08E7468C-EFA7-46D8-8045-8C4802EC93A1}" dt="2024-08-19T16:56:28.606" v="90"/>
        <pc:sldMkLst>
          <pc:docMk/>
          <pc:sldMk cId="1341910605" sldId="598"/>
        </pc:sldMkLst>
        <pc:spChg chg="mod">
          <ac:chgData name="Caitlin Jeffrey" userId="c792ef73e4c0296d" providerId="LiveId" clId="{08E7468C-EFA7-46D8-8045-8C4802EC93A1}" dt="2024-08-19T16:56:28.606" v="90"/>
          <ac:spMkLst>
            <pc:docMk/>
            <pc:sldMk cId="1341910605" sldId="598"/>
            <ac:spMk id="4" creationId="{CA7990E3-4A8A-ED1A-FFFF-FD3D40812984}"/>
          </ac:spMkLst>
        </pc:spChg>
      </pc:sldChg>
      <pc:sldChg chg="modSp mod">
        <pc:chgData name="Caitlin Jeffrey" userId="c792ef73e4c0296d" providerId="LiveId" clId="{08E7468C-EFA7-46D8-8045-8C4802EC93A1}" dt="2024-08-19T17:04:10.798" v="130" actId="20577"/>
        <pc:sldMkLst>
          <pc:docMk/>
          <pc:sldMk cId="2678640881" sldId="601"/>
        </pc:sldMkLst>
        <pc:spChg chg="mod">
          <ac:chgData name="Caitlin Jeffrey" userId="c792ef73e4c0296d" providerId="LiveId" clId="{08E7468C-EFA7-46D8-8045-8C4802EC93A1}" dt="2024-08-19T17:04:10.798" v="130" actId="20577"/>
          <ac:spMkLst>
            <pc:docMk/>
            <pc:sldMk cId="2678640881" sldId="601"/>
            <ac:spMk id="25" creationId="{50A4754D-188A-D30B-F2ED-27EA4F28B923}"/>
          </ac:spMkLst>
        </pc:spChg>
      </pc:sldChg>
      <pc:sldChg chg="modSp mod">
        <pc:chgData name="Caitlin Jeffrey" userId="c792ef73e4c0296d" providerId="LiveId" clId="{08E7468C-EFA7-46D8-8045-8C4802EC93A1}" dt="2024-08-19T17:31:12.123" v="785" actId="1076"/>
        <pc:sldMkLst>
          <pc:docMk/>
          <pc:sldMk cId="3585971520" sldId="602"/>
        </pc:sldMkLst>
        <pc:spChg chg="mod">
          <ac:chgData name="Caitlin Jeffrey" userId="c792ef73e4c0296d" providerId="LiveId" clId="{08E7468C-EFA7-46D8-8045-8C4802EC93A1}" dt="2024-08-19T17:31:12.123" v="785" actId="1076"/>
          <ac:spMkLst>
            <pc:docMk/>
            <pc:sldMk cId="3585971520" sldId="602"/>
            <ac:spMk id="4" creationId="{4E51A2B1-37C2-FB12-189A-70FA23126236}"/>
          </ac:spMkLst>
        </pc:spChg>
        <pc:spChg chg="mod">
          <ac:chgData name="Caitlin Jeffrey" userId="c792ef73e4c0296d" providerId="LiveId" clId="{08E7468C-EFA7-46D8-8045-8C4802EC93A1}" dt="2024-08-19T17:11:03.895" v="156" actId="1076"/>
          <ac:spMkLst>
            <pc:docMk/>
            <pc:sldMk cId="3585971520" sldId="602"/>
            <ac:spMk id="14" creationId="{8B81E244-8A6C-4AF2-A253-F725BBE0E7D1}"/>
          </ac:spMkLst>
        </pc:spChg>
        <pc:spChg chg="mod">
          <ac:chgData name="Caitlin Jeffrey" userId="c792ef73e4c0296d" providerId="LiveId" clId="{08E7468C-EFA7-46D8-8045-8C4802EC93A1}" dt="2024-08-19T17:11:03.895" v="156" actId="1076"/>
          <ac:spMkLst>
            <pc:docMk/>
            <pc:sldMk cId="3585971520" sldId="602"/>
            <ac:spMk id="15" creationId="{49A27575-639B-BE38-1279-EEB48DB0A28D}"/>
          </ac:spMkLst>
        </pc:spChg>
        <pc:spChg chg="mod">
          <ac:chgData name="Caitlin Jeffrey" userId="c792ef73e4c0296d" providerId="LiveId" clId="{08E7468C-EFA7-46D8-8045-8C4802EC93A1}" dt="2024-08-19T17:11:53.735" v="160" actId="1076"/>
          <ac:spMkLst>
            <pc:docMk/>
            <pc:sldMk cId="3585971520" sldId="602"/>
            <ac:spMk id="30" creationId="{F6ADA4F4-9A69-17C9-C7E7-C63E10533C6A}"/>
          </ac:spMkLst>
        </pc:spChg>
        <pc:spChg chg="mod">
          <ac:chgData name="Caitlin Jeffrey" userId="c792ef73e4c0296d" providerId="LiveId" clId="{08E7468C-EFA7-46D8-8045-8C4802EC93A1}" dt="2024-08-19T17:11:53.735" v="160" actId="1076"/>
          <ac:spMkLst>
            <pc:docMk/>
            <pc:sldMk cId="3585971520" sldId="602"/>
            <ac:spMk id="31" creationId="{4649EC68-417C-1F58-E8AC-AFF44526B562}"/>
          </ac:spMkLst>
        </pc:spChg>
        <pc:spChg chg="mod">
          <ac:chgData name="Caitlin Jeffrey" userId="c792ef73e4c0296d" providerId="LiveId" clId="{08E7468C-EFA7-46D8-8045-8C4802EC93A1}" dt="2024-08-19T17:11:08.685" v="157" actId="1076"/>
          <ac:spMkLst>
            <pc:docMk/>
            <pc:sldMk cId="3585971520" sldId="602"/>
            <ac:spMk id="33" creationId="{210BAA61-1AD3-C763-CA4F-E033014D1ACC}"/>
          </ac:spMkLst>
        </pc:spChg>
        <pc:spChg chg="mod">
          <ac:chgData name="Caitlin Jeffrey" userId="c792ef73e4c0296d" providerId="LiveId" clId="{08E7468C-EFA7-46D8-8045-8C4802EC93A1}" dt="2024-08-19T17:11:30.516" v="159" actId="1076"/>
          <ac:spMkLst>
            <pc:docMk/>
            <pc:sldMk cId="3585971520" sldId="602"/>
            <ac:spMk id="34" creationId="{F5B1F2CE-8399-0D8D-DA0D-783A9C8369A7}"/>
          </ac:spMkLst>
        </pc:spChg>
        <pc:spChg chg="mod">
          <ac:chgData name="Caitlin Jeffrey" userId="c792ef73e4c0296d" providerId="LiveId" clId="{08E7468C-EFA7-46D8-8045-8C4802EC93A1}" dt="2024-08-19T17:11:58.415" v="161" actId="1076"/>
          <ac:spMkLst>
            <pc:docMk/>
            <pc:sldMk cId="3585971520" sldId="602"/>
            <ac:spMk id="35" creationId="{FF7BFB96-D12D-E172-2591-79D9B56B87FA}"/>
          </ac:spMkLst>
        </pc:spChg>
        <pc:grpChg chg="mod">
          <ac:chgData name="Caitlin Jeffrey" userId="c792ef73e4c0296d" providerId="LiveId" clId="{08E7468C-EFA7-46D8-8045-8C4802EC93A1}" dt="2024-08-19T17:11:03.895" v="156" actId="1076"/>
          <ac:grpSpMkLst>
            <pc:docMk/>
            <pc:sldMk cId="3585971520" sldId="602"/>
            <ac:grpSpMk id="19" creationId="{10F0602E-1295-AA8C-A754-AFDD80BD9A38}"/>
          </ac:grpSpMkLst>
        </pc:grpChg>
        <pc:grpChg chg="mod">
          <ac:chgData name="Caitlin Jeffrey" userId="c792ef73e4c0296d" providerId="LiveId" clId="{08E7468C-EFA7-46D8-8045-8C4802EC93A1}" dt="2024-08-19T17:11:03.895" v="156" actId="1076"/>
          <ac:grpSpMkLst>
            <pc:docMk/>
            <pc:sldMk cId="3585971520" sldId="602"/>
            <ac:grpSpMk id="20" creationId="{8C1E8231-4904-71B4-B26A-EC5F0DEA396A}"/>
          </ac:grpSpMkLst>
        </pc:grpChg>
        <pc:grpChg chg="mod">
          <ac:chgData name="Caitlin Jeffrey" userId="c792ef73e4c0296d" providerId="LiveId" clId="{08E7468C-EFA7-46D8-8045-8C4802EC93A1}" dt="2024-08-19T17:11:03.895" v="156" actId="1076"/>
          <ac:grpSpMkLst>
            <pc:docMk/>
            <pc:sldMk cId="3585971520" sldId="602"/>
            <ac:grpSpMk id="23" creationId="{D7DF820E-BE4E-8561-6AFF-F93A27048AC9}"/>
          </ac:grpSpMkLst>
        </pc:grpChg>
        <pc:picChg chg="mod">
          <ac:chgData name="Caitlin Jeffrey" userId="c792ef73e4c0296d" providerId="LiveId" clId="{08E7468C-EFA7-46D8-8045-8C4802EC93A1}" dt="2024-08-19T17:11:03.895" v="156" actId="1076"/>
          <ac:picMkLst>
            <pc:docMk/>
            <pc:sldMk cId="3585971520" sldId="602"/>
            <ac:picMk id="5" creationId="{39AFA9AD-3B6B-B10D-6DC5-B9F40556434D}"/>
          </ac:picMkLst>
        </pc:picChg>
        <pc:picChg chg="mod">
          <ac:chgData name="Caitlin Jeffrey" userId="c792ef73e4c0296d" providerId="LiveId" clId="{08E7468C-EFA7-46D8-8045-8C4802EC93A1}" dt="2024-08-19T17:11:03.895" v="156" actId="1076"/>
          <ac:picMkLst>
            <pc:docMk/>
            <pc:sldMk cId="3585971520" sldId="602"/>
            <ac:picMk id="8" creationId="{7BDBD517-C90F-EF2E-2F7B-F9F9375C89B5}"/>
          </ac:picMkLst>
        </pc:picChg>
        <pc:picChg chg="mod">
          <ac:chgData name="Caitlin Jeffrey" userId="c792ef73e4c0296d" providerId="LiveId" clId="{08E7468C-EFA7-46D8-8045-8C4802EC93A1}" dt="2024-08-19T17:11:03.895" v="156" actId="1076"/>
          <ac:picMkLst>
            <pc:docMk/>
            <pc:sldMk cId="3585971520" sldId="602"/>
            <ac:picMk id="11" creationId="{6F4F34BA-850A-9667-3F80-01CCB401973E}"/>
          </ac:picMkLst>
        </pc:picChg>
        <pc:picChg chg="mod modCrop">
          <ac:chgData name="Caitlin Jeffrey" userId="c792ef73e4c0296d" providerId="LiveId" clId="{08E7468C-EFA7-46D8-8045-8C4802EC93A1}" dt="2024-08-19T17:12:10.685" v="163" actId="1076"/>
          <ac:picMkLst>
            <pc:docMk/>
            <pc:sldMk cId="3585971520" sldId="602"/>
            <ac:picMk id="26" creationId="{4253049E-586E-9F38-69E2-22D7D528129C}"/>
          </ac:picMkLst>
        </pc:picChg>
        <pc:picChg chg="mod">
          <ac:chgData name="Caitlin Jeffrey" userId="c792ef73e4c0296d" providerId="LiveId" clId="{08E7468C-EFA7-46D8-8045-8C4802EC93A1}" dt="2024-08-19T17:11:53.735" v="160" actId="1076"/>
          <ac:picMkLst>
            <pc:docMk/>
            <pc:sldMk cId="3585971520" sldId="602"/>
            <ac:picMk id="8194" creationId="{DA960395-CC44-DF69-00E9-C21CA1C27D72}"/>
          </ac:picMkLst>
        </pc:picChg>
        <pc:picChg chg="mod">
          <ac:chgData name="Caitlin Jeffrey" userId="c792ef73e4c0296d" providerId="LiveId" clId="{08E7468C-EFA7-46D8-8045-8C4802EC93A1}" dt="2024-08-19T17:11:53.735" v="160" actId="1076"/>
          <ac:picMkLst>
            <pc:docMk/>
            <pc:sldMk cId="3585971520" sldId="602"/>
            <ac:picMk id="8196" creationId="{A8E429CF-576B-43E1-7C26-BF0D566BD2D0}"/>
          </ac:picMkLst>
        </pc:picChg>
      </pc:sldChg>
      <pc:sldChg chg="modSp add mod modNotesTx">
        <pc:chgData name="Caitlin Jeffrey" userId="c792ef73e4c0296d" providerId="LiveId" clId="{08E7468C-EFA7-46D8-8045-8C4802EC93A1}" dt="2024-08-19T17:30:14.620" v="782" actId="20577"/>
        <pc:sldMkLst>
          <pc:docMk/>
          <pc:sldMk cId="520557736" sldId="604"/>
        </pc:sldMkLst>
        <pc:spChg chg="mod">
          <ac:chgData name="Caitlin Jeffrey" userId="c792ef73e4c0296d" providerId="LiveId" clId="{08E7468C-EFA7-46D8-8045-8C4802EC93A1}" dt="2024-08-19T17:29:56.265" v="758" actId="20577"/>
          <ac:spMkLst>
            <pc:docMk/>
            <pc:sldMk cId="520557736" sldId="604"/>
            <ac:spMk id="6" creationId="{8D363C15-07FB-96B7-D7F9-7A525F848961}"/>
          </ac:spMkLst>
        </pc:spChg>
      </pc:sldChg>
      <pc:sldChg chg="addSp delSp modSp add mod modNotesTx">
        <pc:chgData name="Caitlin Jeffrey" userId="c792ef73e4c0296d" providerId="LiveId" clId="{08E7468C-EFA7-46D8-8045-8C4802EC93A1}" dt="2024-08-19T19:51:28.007" v="3237" actId="1076"/>
        <pc:sldMkLst>
          <pc:docMk/>
          <pc:sldMk cId="3930600062" sldId="605"/>
        </pc:sldMkLst>
        <pc:spChg chg="del">
          <ac:chgData name="Caitlin Jeffrey" userId="c792ef73e4c0296d" providerId="LiveId" clId="{08E7468C-EFA7-46D8-8045-8C4802EC93A1}" dt="2024-08-19T18:10:43.168" v="1305" actId="478"/>
          <ac:spMkLst>
            <pc:docMk/>
            <pc:sldMk cId="3930600062" sldId="605"/>
            <ac:spMk id="2" creationId="{BCCB3B23-F5C3-C32E-BB85-963404C1DB18}"/>
          </ac:spMkLst>
        </pc:spChg>
        <pc:spChg chg="mod">
          <ac:chgData name="Caitlin Jeffrey" userId="c792ef73e4c0296d" providerId="LiveId" clId="{08E7468C-EFA7-46D8-8045-8C4802EC93A1}" dt="2024-08-19T19:51:22.458" v="3235" actId="1076"/>
          <ac:spMkLst>
            <pc:docMk/>
            <pc:sldMk cId="3930600062" sldId="605"/>
            <ac:spMk id="3" creationId="{9E2A330C-61D2-4366-859C-AD9BFDB14910}"/>
          </ac:spMkLst>
        </pc:spChg>
        <pc:spChg chg="add del mod topLvl">
          <ac:chgData name="Caitlin Jeffrey" userId="c792ef73e4c0296d" providerId="LiveId" clId="{08E7468C-EFA7-46D8-8045-8C4802EC93A1}" dt="2024-08-19T19:48:13.647" v="3207" actId="1076"/>
          <ac:spMkLst>
            <pc:docMk/>
            <pc:sldMk cId="3930600062" sldId="605"/>
            <ac:spMk id="4" creationId="{D4392905-5A1E-4432-861A-F96255BB5238}"/>
          </ac:spMkLst>
        </pc:spChg>
        <pc:spChg chg="del mod">
          <ac:chgData name="Caitlin Jeffrey" userId="c792ef73e4c0296d" providerId="LiveId" clId="{08E7468C-EFA7-46D8-8045-8C4802EC93A1}" dt="2024-08-19T18:10:41.563" v="1304" actId="478"/>
          <ac:spMkLst>
            <pc:docMk/>
            <pc:sldMk cId="3930600062" sldId="605"/>
            <ac:spMk id="8" creationId="{E5CA471D-7557-880D-5246-D2412E9A9620}"/>
          </ac:spMkLst>
        </pc:spChg>
        <pc:spChg chg="add del mod">
          <ac:chgData name="Caitlin Jeffrey" userId="c792ef73e4c0296d" providerId="LiveId" clId="{08E7468C-EFA7-46D8-8045-8C4802EC93A1}" dt="2024-08-19T19:48:22.977" v="3210" actId="478"/>
          <ac:spMkLst>
            <pc:docMk/>
            <pc:sldMk cId="3930600062" sldId="605"/>
            <ac:spMk id="9" creationId="{FACAD0CB-A7F8-3E62-A2CF-9218AF38D949}"/>
          </ac:spMkLst>
        </pc:spChg>
        <pc:grpChg chg="add del mod">
          <ac:chgData name="Caitlin Jeffrey" userId="c792ef73e4c0296d" providerId="LiveId" clId="{08E7468C-EFA7-46D8-8045-8C4802EC93A1}" dt="2024-08-19T19:48:07.928" v="3205" actId="165"/>
          <ac:grpSpMkLst>
            <pc:docMk/>
            <pc:sldMk cId="3930600062" sldId="605"/>
            <ac:grpSpMk id="7" creationId="{53CA1165-D27D-95BB-9386-9D564F5ED520}"/>
          </ac:grpSpMkLst>
        </pc:grpChg>
        <pc:picChg chg="del mod">
          <ac:chgData name="Caitlin Jeffrey" userId="c792ef73e4c0296d" providerId="LiveId" clId="{08E7468C-EFA7-46D8-8045-8C4802EC93A1}" dt="2024-08-19T18:10:38.111" v="1303" actId="478"/>
          <ac:picMkLst>
            <pc:docMk/>
            <pc:sldMk cId="3930600062" sldId="605"/>
            <ac:picMk id="5" creationId="{88B4CCC8-56F6-6B9C-BC3B-B1647363B333}"/>
          </ac:picMkLst>
        </pc:picChg>
        <pc:picChg chg="add del mod topLvl">
          <ac:chgData name="Caitlin Jeffrey" userId="c792ef73e4c0296d" providerId="LiveId" clId="{08E7468C-EFA7-46D8-8045-8C4802EC93A1}" dt="2024-08-19T19:48:27.793" v="3211" actId="1076"/>
          <ac:picMkLst>
            <pc:docMk/>
            <pc:sldMk cId="3930600062" sldId="605"/>
            <ac:picMk id="6" creationId="{6E3BBF57-207B-96E0-44A6-CA67CD77F511}"/>
          </ac:picMkLst>
        </pc:picChg>
        <pc:picChg chg="add del mod">
          <ac:chgData name="Caitlin Jeffrey" userId="c792ef73e4c0296d" providerId="LiveId" clId="{08E7468C-EFA7-46D8-8045-8C4802EC93A1}" dt="2024-08-19T19:48:22.977" v="3210" actId="478"/>
          <ac:picMkLst>
            <pc:docMk/>
            <pc:sldMk cId="3930600062" sldId="605"/>
            <ac:picMk id="10" creationId="{ABA42D1D-125D-7E4C-5213-DE760FED68E1}"/>
          </ac:picMkLst>
        </pc:picChg>
        <pc:picChg chg="add mod">
          <ac:chgData name="Caitlin Jeffrey" userId="c792ef73e4c0296d" providerId="LiveId" clId="{08E7468C-EFA7-46D8-8045-8C4802EC93A1}" dt="2024-08-19T19:51:28.007" v="3237" actId="1076"/>
          <ac:picMkLst>
            <pc:docMk/>
            <pc:sldMk cId="3930600062" sldId="605"/>
            <ac:picMk id="11" creationId="{154F87CB-3D42-1F38-039C-CDF0DAF957CF}"/>
          </ac:picMkLst>
        </pc:picChg>
        <pc:picChg chg="add mod">
          <ac:chgData name="Caitlin Jeffrey" userId="c792ef73e4c0296d" providerId="LiveId" clId="{08E7468C-EFA7-46D8-8045-8C4802EC93A1}" dt="2024-08-19T19:51:26.010" v="3236" actId="1076"/>
          <ac:picMkLst>
            <pc:docMk/>
            <pc:sldMk cId="3930600062" sldId="605"/>
            <ac:picMk id="12" creationId="{F25864ED-BA76-27C5-0BF1-933FAFF32838}"/>
          </ac:picMkLst>
        </pc:picChg>
        <pc:picChg chg="add mod">
          <ac:chgData name="Caitlin Jeffrey" userId="c792ef73e4c0296d" providerId="LiveId" clId="{08E7468C-EFA7-46D8-8045-8C4802EC93A1}" dt="2024-08-19T19:50:47.704" v="3234" actId="1076"/>
          <ac:picMkLst>
            <pc:docMk/>
            <pc:sldMk cId="3930600062" sldId="605"/>
            <ac:picMk id="13" creationId="{4CF15E3A-A018-1D67-A5E7-38FF0884631F}"/>
          </ac:picMkLst>
        </pc:picChg>
      </pc:sldChg>
      <pc:sldChg chg="addSp delSp modSp add mod">
        <pc:chgData name="Caitlin Jeffrey" userId="c792ef73e4c0296d" providerId="LiveId" clId="{08E7468C-EFA7-46D8-8045-8C4802EC93A1}" dt="2024-08-19T20:00:37.728" v="3329"/>
        <pc:sldMkLst>
          <pc:docMk/>
          <pc:sldMk cId="1038769845" sldId="606"/>
        </pc:sldMkLst>
        <pc:spChg chg="add mod">
          <ac:chgData name="Caitlin Jeffrey" userId="c792ef73e4c0296d" providerId="LiveId" clId="{08E7468C-EFA7-46D8-8045-8C4802EC93A1}" dt="2024-08-19T19:59:39.187" v="3328" actId="1076"/>
          <ac:spMkLst>
            <pc:docMk/>
            <pc:sldMk cId="1038769845" sldId="606"/>
            <ac:spMk id="4" creationId="{16A609BE-BDAB-5452-6261-1D0B7DBC6AB9}"/>
          </ac:spMkLst>
        </pc:spChg>
        <pc:spChg chg="add mod">
          <ac:chgData name="Caitlin Jeffrey" userId="c792ef73e4c0296d" providerId="LiveId" clId="{08E7468C-EFA7-46D8-8045-8C4802EC93A1}" dt="2024-08-19T20:00:37.728" v="3329"/>
          <ac:spMkLst>
            <pc:docMk/>
            <pc:sldMk cId="1038769845" sldId="606"/>
            <ac:spMk id="5" creationId="{47847E85-4664-6EF6-2BB5-816F19A8BF46}"/>
          </ac:spMkLst>
        </pc:spChg>
        <pc:picChg chg="del">
          <ac:chgData name="Caitlin Jeffrey" userId="c792ef73e4c0296d" providerId="LiveId" clId="{08E7468C-EFA7-46D8-8045-8C4802EC93A1}" dt="2024-08-19T19:59:02.156" v="3315" actId="478"/>
          <ac:picMkLst>
            <pc:docMk/>
            <pc:sldMk cId="1038769845" sldId="606"/>
            <ac:picMk id="2" creationId="{E2F6D9EC-100E-9850-123F-BB46301E75F1}"/>
          </ac:picMkLst>
        </pc:picChg>
        <pc:picChg chg="add mod">
          <ac:chgData name="Caitlin Jeffrey" userId="c792ef73e4c0296d" providerId="LiveId" clId="{08E7468C-EFA7-46D8-8045-8C4802EC93A1}" dt="2024-08-19T19:59:15.026" v="3320" actId="1076"/>
          <ac:picMkLst>
            <pc:docMk/>
            <pc:sldMk cId="1038769845" sldId="606"/>
            <ac:picMk id="3" creationId="{A643CE9F-F15C-636C-5B19-58FA794E226B}"/>
          </ac:picMkLst>
        </pc:picChg>
      </pc:sldChg>
      <pc:sldChg chg="addSp delSp modSp add mod">
        <pc:chgData name="Caitlin Jeffrey" userId="c792ef73e4c0296d" providerId="LiveId" clId="{08E7468C-EFA7-46D8-8045-8C4802EC93A1}" dt="2024-08-19T20:03:59.755" v="3357" actId="1076"/>
        <pc:sldMkLst>
          <pc:docMk/>
          <pc:sldMk cId="585923124" sldId="607"/>
        </pc:sldMkLst>
        <pc:spChg chg="mod">
          <ac:chgData name="Caitlin Jeffrey" userId="c792ef73e4c0296d" providerId="LiveId" clId="{08E7468C-EFA7-46D8-8045-8C4802EC93A1}" dt="2024-08-19T20:03:59.755" v="3357" actId="1076"/>
          <ac:spMkLst>
            <pc:docMk/>
            <pc:sldMk cId="585923124" sldId="607"/>
            <ac:spMk id="4" creationId="{16A609BE-BDAB-5452-6261-1D0B7DBC6AB9}"/>
          </ac:spMkLst>
        </pc:spChg>
        <pc:picChg chg="add mod">
          <ac:chgData name="Caitlin Jeffrey" userId="c792ef73e4c0296d" providerId="LiveId" clId="{08E7468C-EFA7-46D8-8045-8C4802EC93A1}" dt="2024-08-19T20:01:02.788" v="3336" actId="1076"/>
          <ac:picMkLst>
            <pc:docMk/>
            <pc:sldMk cId="585923124" sldId="607"/>
            <ac:picMk id="2" creationId="{DFFA4BE5-939E-F61D-032E-594715CB8165}"/>
          </ac:picMkLst>
        </pc:picChg>
        <pc:picChg chg="del">
          <ac:chgData name="Caitlin Jeffrey" userId="c792ef73e4c0296d" providerId="LiveId" clId="{08E7468C-EFA7-46D8-8045-8C4802EC93A1}" dt="2024-08-19T20:00:49.479" v="3331" actId="478"/>
          <ac:picMkLst>
            <pc:docMk/>
            <pc:sldMk cId="585923124" sldId="607"/>
            <ac:picMk id="3" creationId="{A643CE9F-F15C-636C-5B19-58FA794E226B}"/>
          </ac:picMkLst>
        </pc:picChg>
      </pc:sldChg>
      <pc:sldChg chg="addSp delSp modSp add mod">
        <pc:chgData name="Caitlin Jeffrey" userId="c792ef73e4c0296d" providerId="LiveId" clId="{08E7468C-EFA7-46D8-8045-8C4802EC93A1}" dt="2024-08-19T20:04:16.310" v="3362" actId="404"/>
        <pc:sldMkLst>
          <pc:docMk/>
          <pc:sldMk cId="263993203" sldId="608"/>
        </pc:sldMkLst>
        <pc:spChg chg="add mod">
          <ac:chgData name="Caitlin Jeffrey" userId="c792ef73e4c0296d" providerId="LiveId" clId="{08E7468C-EFA7-46D8-8045-8C4802EC93A1}" dt="2024-08-19T20:04:16.310" v="3362" actId="404"/>
          <ac:spMkLst>
            <pc:docMk/>
            <pc:sldMk cId="263993203" sldId="608"/>
            <ac:spMk id="9" creationId="{08FDD5B3-BE6B-3C34-DAC5-CF1371FB2055}"/>
          </ac:spMkLst>
        </pc:spChg>
        <pc:grpChg chg="del">
          <ac:chgData name="Caitlin Jeffrey" userId="c792ef73e4c0296d" providerId="LiveId" clId="{08E7468C-EFA7-46D8-8045-8C4802EC93A1}" dt="2024-08-19T20:01:22.713" v="3338" actId="478"/>
          <ac:grpSpMkLst>
            <pc:docMk/>
            <pc:sldMk cId="263993203" sldId="608"/>
            <ac:grpSpMk id="5" creationId="{B29774BF-2EC9-49D1-A514-878331E3D0EA}"/>
          </ac:grpSpMkLst>
        </pc:grpChg>
        <pc:picChg chg="add mod">
          <ac:chgData name="Caitlin Jeffrey" userId="c792ef73e4c0296d" providerId="LiveId" clId="{08E7468C-EFA7-46D8-8045-8C4802EC93A1}" dt="2024-08-19T20:02:27.309" v="3349" actId="1076"/>
          <ac:picMkLst>
            <pc:docMk/>
            <pc:sldMk cId="263993203" sldId="608"/>
            <ac:picMk id="3" creationId="{82DD5DC9-DBED-7EE8-F77C-13F7728535F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8EBEB-848B-405B-852D-0C65F0B8EE99}" type="datetimeFigureOut">
              <a:rPr lang="en-US" smtClean="0"/>
              <a:t>8/18/2024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AA0E0-EDC4-4E57-BF00-6D253E926A07}" type="slidenum">
              <a:rPr lang="en-US" smtClean="0"/>
              <a:t>‹#›</a:t>
            </a:fld>
            <a:endParaRPr lang="en-US"/>
          </a:p>
        </p:txBody>
      </p:sp>
    </p:spTree>
    <p:extLst>
      <p:ext uri="{BB962C8B-B14F-4D97-AF65-F5344CB8AC3E}">
        <p14:creationId xmlns:p14="http://schemas.microsoft.com/office/powerpoint/2010/main" val="426427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cbi.nlm.nih.gov/probe/docs/techpc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first off, </a:t>
            </a:r>
            <a:r>
              <a:rPr lang="en-US" dirty="0" err="1"/>
              <a:t>i</a:t>
            </a:r>
            <a:r>
              <a:rPr lang="en-US" dirty="0"/>
              <a:t> want to again thank everyone for taking the time to be here today for my committee meeting- since this will be our first one since May 2022, today I’ll be covering my progress since that point.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information as the summary document I emailed around</a:t>
            </a:r>
          </a:p>
          <a:p>
            <a:r>
              <a:rPr lang="en-US" dirty="0"/>
              <a:t>Open format, as we go through slides can have discussion</a:t>
            </a:r>
          </a:p>
          <a:p>
            <a:r>
              <a:rPr lang="en-US" dirty="0"/>
              <a:t>If anyone has any questions, input on something, would like further clarification please speak up</a:t>
            </a:r>
          </a:p>
          <a:p>
            <a:r>
              <a:rPr lang="en-US" dirty="0"/>
              <a:t>So, let’s get started then! </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1</a:t>
            </a:fld>
            <a:endParaRPr lang="en-US"/>
          </a:p>
        </p:txBody>
      </p:sp>
    </p:spTree>
    <p:extLst>
      <p:ext uri="{BB962C8B-B14F-4D97-AF65-F5344CB8AC3E}">
        <p14:creationId xmlns:p14="http://schemas.microsoft.com/office/powerpoint/2010/main" val="593155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Just a quick aside to introduce a type of facility for housing dairy cattle which may be less familiar to some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The term “bedded pack” can encompasses a variety of management styles, including compost bedded-packs (CBP), which </a:t>
            </a:r>
            <a:r>
              <a:rPr lang="en-US" sz="1800" dirty="0">
                <a:effectLst/>
                <a:latin typeface="Times New Roman" panose="02020603050405020304" pitchFamily="18" charset="0"/>
                <a:ea typeface="Calibri" panose="020F0502020204030204" pitchFamily="34" charset="0"/>
              </a:rPr>
              <a:t>utilize aerobic decomposition to break down a bedding material of fine wood sawdust or shavings, as well as “conventional,” “traditional,” or “deep bedded packs.” In the Northeastern U.S., some producers are using deep bedded pack systems where large volumes of straw or hay are added daily to an untilled surface and strata of bedding and waste accumulate throughout winter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the purposes of this study, the inclusive term “bedded pack” is used to encompass both CBP and deep bedded packs, and was defined as an enclosed loose housing facility deeply bedded with organic material, in which bedding and waste accumulate throughout the 6–8-month period of time when cows are housed on it and which is only removed once a year. Both CBP and deep bedded packs use carbon-rich substrates to create a clean, comfortable surface which allows animals to move freely. Urine and manure are not removed when bedding material is renewed, in contrast with other housing systems.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596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This data comes from a longitudinal study of 10 certified organic dairy farms in Vermont carried out in Winter 2019-2020. </a:t>
            </a:r>
            <a:endParaRPr lang="en-US" sz="1800" dirty="0">
              <a:solidFill>
                <a:srgbClr val="000000"/>
              </a:solidFill>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The goal was to sample each herd 4 times, with 4-6 weeks elapsing between each farm visit.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From each of the 10 enrolled herds, thirty-five lactating cows of varying parity in early- to mid-lactation were chosen at random to be sampled for the duration of the study. At each farm visit, duplicate quarter milk samples were aseptically collected from each lactating quarter immediately before milking for all enrolled cows. </a:t>
            </a:r>
            <a:r>
              <a:rPr lang="en-US" sz="2000" dirty="0">
                <a:effectLst/>
                <a:latin typeface="Times New Roman" panose="02020603050405020304" pitchFamily="18" charset="0"/>
                <a:ea typeface="Calibri" panose="020F0502020204030204" pitchFamily="34" charset="0"/>
              </a:rPr>
              <a:t>Around the time of the first farm visit, herd records were captured from the record processing center working with 9 of the participating herds (Lancaster DHIA, Manheim, PA; Dairy One Co-Op. Inc., Ithaca, NY) to obtain freshening date and parity for the current lactation. Freshening date and parity for 1 herd was obtained from personal communication with the producer who kept written records. </a:t>
            </a:r>
            <a:endParaRPr lang="en-US" sz="1800" dirty="0">
              <a:latin typeface="+mn-lt"/>
            </a:endParaRPr>
          </a:p>
        </p:txBody>
      </p:sp>
      <p:sp>
        <p:nvSpPr>
          <p:cNvPr id="4" name="Slide Number Placeholder 3"/>
          <p:cNvSpPr>
            <a:spLocks noGrp="1"/>
          </p:cNvSpPr>
          <p:nvPr>
            <p:ph type="sldNum" sz="quarter" idx="5"/>
          </p:nvPr>
        </p:nvSpPr>
        <p:spPr/>
        <p:txBody>
          <a:bodyPr/>
          <a:lstStyle/>
          <a:p>
            <a:fld id="{964160AC-3468-476C-BCB9-173D80028054}" type="slidenum">
              <a:rPr lang="en-US" smtClean="0"/>
              <a:t>13</a:t>
            </a:fld>
            <a:endParaRPr lang="en-US"/>
          </a:p>
        </p:txBody>
      </p:sp>
    </p:spTree>
    <p:extLst>
      <p:ext uri="{BB962C8B-B14F-4D97-AF65-F5344CB8AC3E}">
        <p14:creationId xmlns:p14="http://schemas.microsoft.com/office/powerpoint/2010/main" val="846247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our 10 enrolled herds. </a:t>
            </a:r>
            <a:r>
              <a:rPr lang="en-US" sz="1200" dirty="0">
                <a:solidFill>
                  <a:schemeClr val="tx1"/>
                </a:solidFill>
                <a:effectLst/>
                <a:latin typeface="+mn-lt"/>
                <a:ea typeface="+mn-ea"/>
                <a:cs typeface="+mn-cs"/>
              </a:rPr>
              <a:t>The median number of lactating cows was 59 (range: 39-77)</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with a variety of breeds represented. There were 5 farms using a </a:t>
            </a:r>
            <a:r>
              <a:rPr lang="en-US" sz="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tiestall</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facility, and 5 farms where cows were housed on a bedded pack. You can see that the weighted average somatic cell count from the last test date prior to starting the study ranged pretty widely between the enrolled herds, </a:t>
            </a:r>
          </a:p>
          <a:p>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US" sz="1800" kern="0" dirty="0">
                <a:effectLst/>
                <a:latin typeface="Times New Roman" panose="02020603050405020304" pitchFamily="18" charset="0"/>
                <a:ea typeface="Times New Roman" panose="02020603050405020304" pitchFamily="18" charset="0"/>
              </a:rPr>
              <a:t>Five farms housed cows in a tiestall bedded with wood shavings, and 5 utilized a deep bedded pack system (3 actively managed for composting by tilling, 2 static/deep-bedded). </a:t>
            </a:r>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sz="1200" dirty="0">
              <a:solidFill>
                <a:srgbClr val="000000"/>
              </a:solidFill>
              <a:effectLst/>
              <a:latin typeface="Calibri" panose="020F0502020204030204" pitchFamily="34" charset="0"/>
              <a:cs typeface="Calibri" panose="020F0502020204030204" pitchFamily="34" charset="0"/>
            </a:endParaRPr>
          </a:p>
          <a:p>
            <a:r>
              <a:rPr lang="en-US" b="0" i="0" dirty="0">
                <a:solidFill>
                  <a:srgbClr val="1F497D"/>
                </a:solidFill>
                <a:effectLst/>
                <a:latin typeface="Calibri" panose="020F0502020204030204" pitchFamily="34" charset="0"/>
              </a:rPr>
              <a:t>[The average SCC of the lactating cows in the herd is adjusted (weighted) to account for level of milk production – so a cow making a lot of high cell count milk contributes more to the average than a cow making a lower volume of milk but with the same milk SCC]</a:t>
            </a:r>
          </a:p>
          <a:p>
            <a:endParaRPr lang="en-US" b="0" i="0" dirty="0">
              <a:solidFill>
                <a:srgbClr val="1F497D"/>
              </a:solidFill>
              <a:effectLst/>
              <a:latin typeface="Calibri" panose="020F0502020204030204" pitchFamily="34" charset="0"/>
            </a:endParaRPr>
          </a:p>
          <a:p>
            <a:r>
              <a:rPr lang="en-US" b="0" i="0" dirty="0">
                <a:solidFill>
                  <a:srgbClr val="1F1F1F"/>
                </a:solidFill>
                <a:effectLst/>
                <a:highlight>
                  <a:srgbClr val="FFFFFF"/>
                </a:highlight>
                <a:latin typeface="Google Sans"/>
              </a:rPr>
              <a:t>Rolling Herd Average for milk production represents </a:t>
            </a:r>
            <a:r>
              <a:rPr lang="en-US" b="0" i="0" dirty="0">
                <a:solidFill>
                  <a:srgbClr val="040C28"/>
                </a:solidFill>
                <a:effectLst/>
                <a:latin typeface="Google Sans"/>
              </a:rPr>
              <a:t>the average amount of milk produced by the average cow in the herd for the last 365 days</a:t>
            </a:r>
            <a:r>
              <a:rPr lang="en-US" b="0" i="0" dirty="0">
                <a:solidFill>
                  <a:srgbClr val="1F1F1F"/>
                </a:solidFill>
                <a:effectLst/>
                <a:highlight>
                  <a:srgbClr val="FFFFFF"/>
                </a:highlight>
                <a:latin typeface="Google Sans"/>
              </a:rPr>
              <a:t>. </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725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After every farm visit, </a:t>
            </a:r>
            <a:r>
              <a:rPr lang="en-US" sz="1600" dirty="0">
                <a:effectLst/>
                <a:latin typeface="+mn-lt"/>
                <a:ea typeface="Calibri" panose="020F0502020204030204" pitchFamily="34" charset="0"/>
              </a:rPr>
              <a:t>standard aerobic bacteriological culture of quartermilk samples was performed in duplicate to identify intramammary infections; </a:t>
            </a:r>
            <a:r>
              <a:rPr lang="en-US" sz="1600" dirty="0"/>
              <a:t>additionally, an aliquot was frozen for submission to the state agricultural lab for </a:t>
            </a:r>
            <a:r>
              <a:rPr lang="en-US" sz="1600" b="0" i="0" u="none" strike="noStrike" baseline="0" dirty="0">
                <a:latin typeface="Berkeley-Medium"/>
              </a:rPr>
              <a:t>quarter-level somatic cell count using flow cytometry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rPr>
              <a:t>Bacteria deemed to be causing IMI were first presumptively identified based on morphology, hemolytic pattern, and standard bench-top diagnostic methods, and then sent to the Adkin’s lab in Missouri for further identification using MALDI-</a:t>
            </a:r>
            <a:r>
              <a:rPr lang="en-US" sz="1600" dirty="0" err="1">
                <a:effectLst/>
                <a:latin typeface="+mn-lt"/>
                <a:ea typeface="Calibri" panose="020F0502020204030204" pitchFamily="34" charset="0"/>
              </a:rPr>
              <a:t>ToF</a:t>
            </a: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Times New Roman" panose="02020603050405020304" pitchFamily="18" charset="0"/>
                <a:ea typeface="Calibri" panose="020F0502020204030204" pitchFamily="34" charset="0"/>
              </a:rPr>
              <a:t>A quarter was considered positive for an IMI when greater than or equal to 1 CFU was identified with the same morphology for both duplicate samples, and negative when there was no significant growth in that quarter on either duplicate plate. </a:t>
            </a:r>
            <a:endParaRPr lang="en-US" sz="1200" b="0" i="1"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baseline="0" dirty="0">
                <a:effectLst/>
                <a:latin typeface="Times New Roman" panose="02020603050405020304" pitchFamily="18" charset="0"/>
                <a:ea typeface="Calibri" panose="020F0502020204030204" pitchFamily="34" charset="0"/>
              </a:rPr>
              <a:t>plated 10 </a:t>
            </a:r>
            <a:r>
              <a:rPr lang="en-US" sz="1200" b="0" i="1" u="none" strike="noStrike" baseline="0" dirty="0" err="1">
                <a:effectLst/>
                <a:latin typeface="Times New Roman" panose="02020603050405020304" pitchFamily="18" charset="0"/>
                <a:ea typeface="Calibri" panose="020F0502020204030204" pitchFamily="34" charset="0"/>
              </a:rPr>
              <a:t>uL</a:t>
            </a:r>
            <a:r>
              <a:rPr lang="en-US" sz="1200" b="0" i="1" u="none" strike="noStrike" baseline="0" dirty="0">
                <a:effectLst/>
                <a:latin typeface="Times New Roman" panose="02020603050405020304" pitchFamily="18" charset="0"/>
                <a:ea typeface="Calibri" panose="020F0502020204030204" pitchFamily="34" charset="0"/>
              </a:rPr>
              <a:t> milk; would be equivalent to 100 CFU/mL</a:t>
            </a:r>
            <a:endParaRPr lang="en-US" sz="1200" b="0" i="1" u="none" strike="noStrike" baseline="0" dirty="0">
              <a:latin typeface="Berkeley-Mediu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526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rPr>
              <a:t>Descriptive analysis for short communication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Using the bacteriological status and species identification, a quarter-day IMI status was assigned to each quarter observation: 1) “healthy,” when there was no significant growth; 2) “single pathogen infection,” when ≥ 100 CFU/mL of a particular pathogen was identified in pure culture on both plates, 3) “mixed infection,” when ≥ 100 CFU/mL of 2 different pathogens were identified in mixed culture on both plates; and 4) “unknown” “contaminated,” when ≥ 1 of the 2 samples had more than 2 morphologically distinct isolates growing on a plate; 5) and “indeterminate,”  when the set of quarter-milk samples did not meet the criteria for any of the previous categories (e.g., missing duplicate). </a:t>
            </a:r>
            <a:r>
              <a:rPr lang="en-US" sz="1800" kern="0" dirty="0">
                <a:effectLst/>
                <a:latin typeface="Times New Roman" panose="02020603050405020304" pitchFamily="18" charset="0"/>
                <a:ea typeface="Times New Roman" panose="02020603050405020304" pitchFamily="18" charset="0"/>
              </a:rPr>
              <a:t>A quarter-day observation was included in the final data set if the IMI status was classified as no growth, single pathogen infection, or mixed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Quarter-day IMI status, cow information, visit, and herd data were organized into a spreadsheet and imported into the R Statistical Programming Environment for analysis. The quarter-level prevalence for each farm visit was calculated by dividing the number of quarters infected with a particular pathogen (or grouping of similar pathogens) by the total number of sampled quarters at risk where IMI status could be determined for that farm visit. Median and range of quarter-level prevalence for each herd was then calculated using all consecutive visits to a particular farm. Median and range of quarter-level prevalence for tiestalls and bedded packs were calculated over all 15 visits to each facility type, respectively. Overall median and range of quarter-level prevalence were calculated using all 30 visits to the 10 farms.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62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Species from the genus </a:t>
            </a:r>
            <a:r>
              <a:rPr lang="en-US" sz="1800" i="1" dirty="0">
                <a:effectLst/>
                <a:latin typeface="Times New Roman" panose="02020603050405020304" pitchFamily="18" charset="0"/>
                <a:ea typeface="Times New Roman" panose="02020603050405020304" pitchFamily="18" charset="0"/>
              </a:rPr>
              <a:t>Staphylococcus</a:t>
            </a:r>
            <a:r>
              <a:rPr lang="en-US" sz="1800" dirty="0">
                <a:effectLst/>
                <a:latin typeface="Times New Roman" panose="02020603050405020304" pitchFamily="18" charset="0"/>
                <a:ea typeface="Times New Roman" panose="02020603050405020304" pitchFamily="18" charset="0"/>
              </a:rPr>
              <a:t> were responsible for the majority of mastitis in these herds. </a:t>
            </a:r>
            <a:r>
              <a:rPr lang="en-US" sz="1800" i="1" dirty="0">
                <a:effectLst/>
                <a:latin typeface="Times New Roman" panose="02020603050405020304" pitchFamily="18" charset="0"/>
                <a:ea typeface="Times New Roman" panose="02020603050405020304" pitchFamily="18" charset="0"/>
              </a:rPr>
              <a:t>S. chromogenes</a:t>
            </a:r>
            <a:r>
              <a:rPr lang="en-US" sz="1800" dirty="0">
                <a:effectLst/>
                <a:latin typeface="Times New Roman" panose="02020603050405020304" pitchFamily="18" charset="0"/>
                <a:ea typeface="Times New Roman" panose="02020603050405020304" pitchFamily="18" charset="0"/>
              </a:rPr>
              <a:t> was the most frequently found, followed by </a:t>
            </a:r>
            <a:r>
              <a:rPr lang="en-US" sz="1800" i="1" dirty="0">
                <a:effectLst/>
                <a:latin typeface="Times New Roman" panose="02020603050405020304" pitchFamily="18" charset="0"/>
                <a:ea typeface="Times New Roman" panose="02020603050405020304" pitchFamily="18" charset="0"/>
              </a:rPr>
              <a:t>S. aureus</a:t>
            </a:r>
            <a:r>
              <a:rPr lang="en-US" sz="1800" dirty="0">
                <a:effectLst/>
                <a:latin typeface="Times New Roman" panose="02020603050405020304" pitchFamily="18" charset="0"/>
                <a:ea typeface="Times New Roman" panose="02020603050405020304" pitchFamily="18" charset="0"/>
              </a:rPr>
              <a:t>. The diversity of staphylococcal species observed and the species-level effect on inflammatory reaction (as measured by somatic cell count, or SCC) was similar to conventional herds. Compared to healthy quarters, SCC was higher in quarters infected with nine of 10 staphylococcal species identified. Although increase in SCC was modest for most staphylococcal species, their widespread nature can still result in sizeable increases in bulk tank SCC.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19</a:t>
            </a:fld>
            <a:endParaRPr lang="en-US"/>
          </a:p>
        </p:txBody>
      </p:sp>
    </p:spTree>
    <p:extLst>
      <p:ext uri="{BB962C8B-B14F-4D97-AF65-F5344CB8AC3E}">
        <p14:creationId xmlns:p14="http://schemas.microsoft.com/office/powerpoint/2010/main" val="3973854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Using the bacteriological status and speciation information, a quarter-day IMI status was assigned to each quarter observation: 1) “healthy,” when there was no significant growth; 2) “infected with a single SaM species,” when ≥ 100 CFU/mL of a particular SaM species was identified in pure culture on both plates; 3) “infected with 2 SaM species,” when ≥ 100 CFU/mL of 2 different SaM species were identified in mixed culture on both plates; 4) “infected with non-SaM species,” when ≥ 100 CFU/mL of a non-SaM species was identified in pure or mixed culture on both plates (possibly in combination with a SaM species); and 5) “unknown” if the sample status had been identified as contaminated or indeterminate as previously described.</a:t>
            </a:r>
            <a:r>
              <a:rPr lang="en-US" sz="1800" kern="0"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 quarter-day observation was included in the final data set if: 1) the IMI status was classified as healthy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or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infected with a single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SaM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species for any of the most frequently observed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SaM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species (≥ 5 observed IMI); 2) it was collected from a cow ≤ 305 DIM at time of observation; and 3) it had an associated quarter-level SCC measurement. Figure 1 depicts the selection of the final data set of quarter-day observations using these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Figure 1</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Flow diagram describing selection of final data set of quarter-day observations collected from 382 cows during a longitudinal, cross-sectional observational study of 10 certified organic dairy farms in Vermont (US).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749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quarter-day somatic cell counts, quarter-day IMI status, cow parity and DIM data were organized into a spreadsheet (Microsoft Excel, Redmond, WA) and imported into the R Statistical Programming Environment (R Development Core Team, 2023) for analysis. Raw quarter-day-level SCC was converted to SCS [log</a:t>
            </a:r>
            <a:r>
              <a:rPr lang="en-US" sz="18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(quarter somatic cell count/1000) + 3] in order to address the non-normal distribution of SCC data. Descriptive statistics and visualizations were generated for the variables of interest (SCS, quarter-day IMI status, DIM) to evaluate the distribution and integrity of the data set and identify any missing values. Descriptive statistics and visualizations were also generated to describe the hierarchical structure of the data set (number of samples per quarter, number of quarters per cow, and number of cows per herd) to evaluate the distribution and integrity of the data and identify any missing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linear hierarchical repeated measures mixed model was fitted to the data set in order to compare SCS of quarters infected with a single SaM species to healthy quarters, in which the SCS of a quarter on a given day was the outcome variable, and the quarter-day IMI status (with healthy quarters as the reference value) was the main fixed predictor. Interaction between parity and quarter-day IMI status was evaluated to allow the effect of a given IMI to vary as function of age. Similarly, interaction between DIM (as a third degree polynomial variable) and quarter-day IMI status was evaluated to allow the effect of a given IMI to vary as function of DIM. Interaction terms were removed whenever the F-test for these terms yielded a </a:t>
            </a:r>
            <a:r>
              <a:rPr lang="en-US" sz="1800" i="1" dirty="0">
                <a:effectLst/>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-value &lt; 0.05. Finally, if the DIM by quarter-day IMI status interaction was not significant, then DIM was still kept as a fixed predictor in the model (again as a third degree polynomial variable), but not as part of an interaction, to allow it to adjust our SCS estimates as a function of DIM.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hierarchical structure of the data was addressed by fitting random intercepts for quarter, cow, and herd (observations nested within quarter, quarters nested within cow, and cow within herd). Samples collected at different time points for a given quarter were considered repeated measurements, and a spatial exponential correlation structure was used to account for both the correlation between milk samples collected on the same quarter, and for the variation of this correlation with the varying amount of time between sample collections.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Statistical significance was determined using an F-test for interaction terms and a t-test for fixed effects, with significance declared at </a:t>
            </a:r>
            <a:r>
              <a:rPr lang="en-US" sz="1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0.05.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Final model fit was assessed by checking the homoscedasticity and normality of residuals (graphing of residuals vs. predicted values and Q-Q plots, respectively).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173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Figure 2</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Somatic cell score for 2,260 quarter-day observations with an intramammary infection due to staphylococci and mammaliicocci and healthy (no growth) quarters. Quarter-day observations were collected from 1,272 quarters belonging to 360 cows during a longitudinal, cross-sectional observational study of 10 certified organic dairy farms in Vermont (US). The red dotted line indicates a somatic cell score of 4. The observed data are displayed (i.e., quarters that were repeatedly positive for the same species contributed several SCC measurements). 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25</a:t>
            </a:fld>
            <a:endParaRPr lang="en-US"/>
          </a:p>
        </p:txBody>
      </p:sp>
    </p:spTree>
    <p:extLst>
      <p:ext uri="{BB962C8B-B14F-4D97-AF65-F5344CB8AC3E}">
        <p14:creationId xmlns:p14="http://schemas.microsoft.com/office/powerpoint/2010/main" val="663258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Figure 3</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Quarter somatic cell score least square means estimates as a function of staphylococci and mammaliicocci IMI and days in milk, compared to healthy (no growth) quarters. Data set used to make model estimations is comprised of 2,620 quarter-day observations collected from 1,272 quarters belonging to 360 cows during a longitudinal, cross-sectional observational study of 10 certified organic dairy farms in Vermont (US). Model estimates for each species are only presented for the range of days in milk for IMI observations in the data set. Error bars represent the 95% confidence interval.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26</a:t>
            </a:fld>
            <a:endParaRPr lang="en-US"/>
          </a:p>
        </p:txBody>
      </p:sp>
    </p:spTree>
    <p:extLst>
      <p:ext uri="{BB962C8B-B14F-4D97-AF65-F5344CB8AC3E}">
        <p14:creationId xmlns:p14="http://schemas.microsoft.com/office/powerpoint/2010/main" val="411170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first off, </a:t>
            </a:r>
            <a:r>
              <a:rPr lang="en-US" dirty="0" err="1"/>
              <a:t>i</a:t>
            </a:r>
            <a:r>
              <a:rPr lang="en-US" dirty="0"/>
              <a:t> want to again thank everyone for taking the time to be here today for my committee meeting- since this will be our first one since May 2022, today I’ll be covering my progress since that point.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information as the summary document I emailed around</a:t>
            </a:r>
          </a:p>
          <a:p>
            <a:r>
              <a:rPr lang="en-US" dirty="0"/>
              <a:t>Open format, as we go through slides can have discussion</a:t>
            </a:r>
          </a:p>
          <a:p>
            <a:r>
              <a:rPr lang="en-US" dirty="0"/>
              <a:t>If anyone has any questions, input on something, would like further clarification please speak up</a:t>
            </a:r>
          </a:p>
          <a:p>
            <a:r>
              <a:rPr lang="en-US" dirty="0"/>
              <a:t>So, let’s get started then! </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2</a:t>
            </a:fld>
            <a:endParaRPr lang="en-US"/>
          </a:p>
        </p:txBody>
      </p:sp>
    </p:spTree>
    <p:extLst>
      <p:ext uri="{BB962C8B-B14F-4D97-AF65-F5344CB8AC3E}">
        <p14:creationId xmlns:p14="http://schemas.microsoft.com/office/powerpoint/2010/main" val="3072315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A large amount of variability was observed in SCC associated with </a:t>
            </a:r>
            <a:r>
              <a:rPr lang="en-US" sz="1800" i="1" dirty="0">
                <a:effectLst/>
                <a:latin typeface="Times New Roman" panose="02020603050405020304" pitchFamily="18" charset="0"/>
                <a:ea typeface="Times New Roman" panose="02020603050405020304" pitchFamily="18" charset="0"/>
              </a:rPr>
              <a:t>S. chromogenes</a:t>
            </a:r>
            <a:r>
              <a:rPr lang="en-US" sz="1800" dirty="0">
                <a:effectLst/>
                <a:latin typeface="Times New Roman" panose="02020603050405020304" pitchFamily="18" charset="0"/>
                <a:ea typeface="Times New Roman" panose="02020603050405020304" pitchFamily="18" charset="0"/>
              </a:rPr>
              <a:t> IMI, with some causing an elevation comparable to that of major mastitis pathogens and others similar to healthy quarters. The majority of </a:t>
            </a:r>
            <a:r>
              <a:rPr lang="en-US" sz="1800" i="1" dirty="0">
                <a:effectLst/>
                <a:latin typeface="Times New Roman" panose="02020603050405020304" pitchFamily="18" charset="0"/>
                <a:ea typeface="Times New Roman" panose="02020603050405020304" pitchFamily="18" charset="0"/>
              </a:rPr>
              <a:t>S. chromogenes</a:t>
            </a:r>
            <a:r>
              <a:rPr lang="en-US" sz="1800" dirty="0">
                <a:effectLst/>
                <a:latin typeface="Times New Roman" panose="02020603050405020304" pitchFamily="18" charset="0"/>
                <a:ea typeface="Times New Roman" panose="02020603050405020304" pitchFamily="18" charset="0"/>
              </a:rPr>
              <a:t> IMI were persistent. A study to better understand the epidemiology of this subgroup was completed, with two categories selected from persistent </a:t>
            </a:r>
            <a:r>
              <a:rPr lang="en-US" sz="1800" i="1" dirty="0">
                <a:effectLst/>
                <a:latin typeface="Times New Roman" panose="02020603050405020304" pitchFamily="18" charset="0"/>
                <a:ea typeface="Times New Roman" panose="02020603050405020304" pitchFamily="18" charset="0"/>
              </a:rPr>
              <a:t>S. chromogenes</a:t>
            </a:r>
            <a:r>
              <a:rPr lang="en-US" sz="1800" dirty="0">
                <a:effectLst/>
                <a:latin typeface="Times New Roman" panose="02020603050405020304" pitchFamily="18" charset="0"/>
                <a:ea typeface="Times New Roman" panose="02020603050405020304" pitchFamily="18" charset="0"/>
              </a:rPr>
              <a:t> IMI: 15 associated with high SCC and 15 with low SCC. </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In total, 136 potentially persistent </a:t>
            </a:r>
            <a:r>
              <a:rPr lang="en-US" sz="1800" i="1" dirty="0">
                <a:effectLst/>
                <a:latin typeface="Times New Roman" panose="02020603050405020304" pitchFamily="18" charset="0"/>
                <a:ea typeface="Calibri" panose="020F0502020204030204" pitchFamily="34" charset="0"/>
              </a:rPr>
              <a:t>S. chromogenes</a:t>
            </a:r>
            <a:r>
              <a:rPr lang="en-US" sz="1800" dirty="0">
                <a:effectLst/>
                <a:latin typeface="Times New Roman" panose="02020603050405020304" pitchFamily="18" charset="0"/>
                <a:ea typeface="Calibri" panose="020F0502020204030204" pitchFamily="34" charset="0"/>
              </a:rPr>
              <a:t> IMI were identified from the dataset. There were 91 potentially persistent IMI which were associated with 3 sequential quarter-observations and 45 which were associated with 2. There were 15 potentially persistent IMI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≥200,000 cells/mL, </a:t>
            </a:r>
            <a:r>
              <a:rPr lang="en-US" sz="1800" dirty="0">
                <a:effectLst/>
                <a:latin typeface="Times New Roman" panose="02020603050405020304" pitchFamily="18" charset="0"/>
                <a:ea typeface="Calibri" panose="020F0502020204030204" pitchFamily="34" charset="0"/>
              </a:rPr>
              <a:t>60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&lt;200,000 cells/mL, and 61 which had an associated SCC both above and below 200,000 cells/</a:t>
            </a:r>
            <a:r>
              <a:rPr lang="en-US" sz="1800" kern="0" dirty="0" err="1">
                <a:effectLst/>
                <a:latin typeface="Times New Roman" panose="02020603050405020304" pitchFamily="18" charset="0"/>
                <a:ea typeface="Times New Roman" panose="02020603050405020304" pitchFamily="18" charset="0"/>
              </a:rPr>
              <a:t>mL.</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27</a:t>
            </a:fld>
            <a:endParaRPr lang="en-US"/>
          </a:p>
        </p:txBody>
      </p:sp>
    </p:spTree>
    <p:extLst>
      <p:ext uri="{BB962C8B-B14F-4D97-AF65-F5344CB8AC3E}">
        <p14:creationId xmlns:p14="http://schemas.microsoft.com/office/powerpoint/2010/main" val="549134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diversity between species in mind, let’s focus in on the effect of the most commonly identified NAS species in particular: staphylococcus chromogenes.</a:t>
            </a:r>
          </a:p>
          <a:p>
            <a:endParaRPr lang="en-US" dirty="0"/>
          </a:p>
          <a:p>
            <a:pPr>
              <a:buSzPct val="75000"/>
              <a:buFont typeface="Wingdings" panose="05000000000000000000" pitchFamily="2" charset="2"/>
              <a:buChar char="§"/>
            </a:pPr>
            <a:r>
              <a:rPr lang="en-US" sz="2100" b="1" i="1" dirty="0">
                <a:effectLst/>
                <a:latin typeface="Calibri" panose="020F0502020204030204" pitchFamily="34" charset="0"/>
                <a:ea typeface="Calibri" panose="020F0502020204030204" pitchFamily="34" charset="0"/>
                <a:cs typeface="Times New Roman" panose="02020603050405020304" pitchFamily="18" charset="0"/>
              </a:rPr>
              <a:t>S. </a:t>
            </a:r>
            <a:r>
              <a:rPr lang="en-US" sz="2100" b="1" i="1" dirty="0">
                <a:latin typeface="Calibri" panose="020F0502020204030204" pitchFamily="34" charset="0"/>
                <a:ea typeface="Calibri" panose="020F0502020204030204" pitchFamily="34" charset="0"/>
                <a:cs typeface="Times New Roman" panose="02020603050405020304" pitchFamily="18" charset="0"/>
              </a:rPr>
              <a:t>chromogenes</a:t>
            </a:r>
            <a:r>
              <a:rPr lang="en-US" sz="2100" b="1" i="1" dirty="0">
                <a:effectLst/>
                <a:latin typeface="Calibri" panose="020F0502020204030204" pitchFamily="34" charset="0"/>
                <a:ea typeface="Calibri" panose="020F0502020204030204" pitchFamily="34" charset="0"/>
                <a:cs typeface="Times New Roman" panose="02020603050405020304" pitchFamily="18" charset="0"/>
              </a:rPr>
              <a:t> is of special concern </a:t>
            </a: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ost widespread </a:t>
            </a:r>
          </a:p>
          <a:p>
            <a:pPr marL="1143000" marR="0" lvl="2" indent="-228600">
              <a:lnSpc>
                <a:spcPct val="107000"/>
              </a:lnSpc>
              <a:spcBef>
                <a:spcPts val="0"/>
              </a:spcBef>
              <a:spcAft>
                <a:spcPts val="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One of the most</a:t>
            </a:r>
            <a:r>
              <a:rPr lang="en-US" sz="1600" dirty="0">
                <a:effectLst/>
                <a:latin typeface="Calibri" panose="020F0502020204030204" pitchFamily="34" charset="0"/>
                <a:ea typeface="Calibri" panose="020F0502020204030204" pitchFamily="34" charset="0"/>
                <a:cs typeface="Times New Roman" panose="02020603050405020304" pitchFamily="18" charset="0"/>
              </a:rPr>
              <a:t> persistent (if not THE most persistent species, which one group recently found)</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Supre</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Piessens</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 </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Thorberg</a:t>
            </a:r>
            <a:r>
              <a:rPr lang="en-US" sz="1100" dirty="0">
                <a:effectLst/>
                <a:latin typeface="Calibri" panose="020F0502020204030204" pitchFamily="34" charset="0"/>
                <a:ea typeface="Calibri" panose="020F0502020204030204" pitchFamily="34" charset="0"/>
                <a:cs typeface="Times New Roman" panose="02020603050405020304" pitchFamily="18" charset="0"/>
              </a:rPr>
              <a:t>, 2009 (chromogenes in a group of NAS that can be persistent)</a:t>
            </a:r>
          </a:p>
          <a:p>
            <a:pPr marL="1600200" marR="0" lvl="3"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Fry 2014 (chromogenes in a group of NAS that can be persistent)</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Mork</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2012 (chromogenes in a group of NAS that can be persistent)</a:t>
            </a:r>
          </a:p>
          <a:p>
            <a:pPr marL="1600200" marR="0" lvl="3"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Nyman 2018 – species-specific differences in persistence capacity – chromogenes was third most persistent</a:t>
            </a:r>
          </a:p>
          <a:p>
            <a:pPr marL="1600200" marR="0" lvl="3"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Valckenier 2021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ost common one to cause clinical mastitis, most increase in SCC (even to a level comparable to that of staph. aureus or other “major” mastitis pathogens</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Condas</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2017 Chromogenes was the most frequent cause of CLINICAL NAS mastitis </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Piessens</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 caused 7.5% of clinical episodes of mastitis (7 total, 4 in mixed growth)</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Tomazi</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2015 – chromogenes increases quarter SCC</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De Visscher 2016 – (one of three that elevates SCC)</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Supré</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 one of a few species that are “more relevant for udder health;” because they can increase quarter SCC to a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level comparable to that of S. aureus</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Fry 2014: (one of few that elevates SCC)</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Valckenier 2020: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No difference between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SCC in quarters infected with Staph. chromogenes and quarters infected with a major pathogen; No difference between quarters infected with any other NAS species than Staph. chromogenes</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and noninfected quarters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Wuytack 2020 (November JDS)</a:t>
            </a:r>
          </a:p>
          <a:p>
            <a:pPr marL="1600200" marR="0" lvl="3" indent="-2286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cs typeface="Calibri" panose="020F0502020204030204" pitchFamily="34" charset="0"/>
              </a:rPr>
              <a:t>These milk samples had a higher </a:t>
            </a:r>
            <a:r>
              <a:rPr lang="en-US" sz="1100" b="1" dirty="0" err="1">
                <a:effectLst/>
                <a:latin typeface="Calibri" panose="020F0502020204030204" pitchFamily="34" charset="0"/>
                <a:ea typeface="Calibri" panose="020F0502020204030204" pitchFamily="34" charset="0"/>
                <a:cs typeface="Calibri" panose="020F0502020204030204" pitchFamily="34" charset="0"/>
              </a:rPr>
              <a:t>LnqSCC</a:t>
            </a:r>
            <a:r>
              <a:rPr lang="en-US" sz="1100" b="1" dirty="0">
                <a:effectLst/>
                <a:latin typeface="Calibri" panose="020F0502020204030204" pitchFamily="34" charset="0"/>
                <a:ea typeface="Calibri" panose="020F0502020204030204" pitchFamily="34" charset="0"/>
                <a:cs typeface="Calibri" panose="020F0502020204030204" pitchFamily="34" charset="0"/>
              </a:rPr>
              <a:t> than bacteriologically negative milk samples</a:t>
            </a:r>
            <a:r>
              <a:rPr lang="en-US" sz="1100" dirty="0">
                <a:effectLst/>
                <a:latin typeface="Calibri" panose="020F0502020204030204" pitchFamily="34" charset="0"/>
                <a:ea typeface="Calibri" panose="020F0502020204030204" pitchFamily="34" charset="0"/>
                <a:cs typeface="Calibri" panose="020F0502020204030204" pitchFamily="34" charset="0"/>
              </a:rPr>
              <a:t> (P = 0.000 and P = 0.001, respectively) and samples harboring Corynebacterium spp. (P = 0.008 and P = 0.049, respectively), </a:t>
            </a:r>
            <a:r>
              <a:rPr lang="en-US" sz="1100" b="1" dirty="0">
                <a:effectLst/>
                <a:latin typeface="Calibri" panose="020F0502020204030204" pitchFamily="34" charset="0"/>
                <a:ea typeface="Calibri" panose="020F0502020204030204" pitchFamily="34" charset="0"/>
                <a:cs typeface="Calibri" panose="020F0502020204030204" pitchFamily="34" charset="0"/>
              </a:rPr>
              <a:t>yet the </a:t>
            </a:r>
            <a:r>
              <a:rPr lang="en-US" sz="1100" b="1" dirty="0" err="1">
                <a:effectLst/>
                <a:latin typeface="Calibri" panose="020F0502020204030204" pitchFamily="34" charset="0"/>
                <a:ea typeface="Calibri" panose="020F0502020204030204" pitchFamily="34" charset="0"/>
                <a:cs typeface="Calibri" panose="020F0502020204030204" pitchFamily="34" charset="0"/>
              </a:rPr>
              <a:t>LnqSCC</a:t>
            </a:r>
            <a:r>
              <a:rPr lang="en-US" sz="1100" b="1" dirty="0">
                <a:effectLst/>
                <a:latin typeface="Calibri" panose="020F0502020204030204" pitchFamily="34" charset="0"/>
                <a:ea typeface="Calibri" panose="020F0502020204030204" pitchFamily="34" charset="0"/>
                <a:cs typeface="Calibri" panose="020F0502020204030204" pitchFamily="34" charset="0"/>
              </a:rPr>
              <a:t> was not different from the major pathogen–positive milk samples</a:t>
            </a:r>
            <a:r>
              <a:rPr lang="en-US" sz="1100" dirty="0">
                <a:effectLst/>
                <a:latin typeface="Calibri" panose="020F0502020204030204" pitchFamily="34" charset="0"/>
                <a:ea typeface="Calibri" panose="020F0502020204030204" pitchFamily="34"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Wuytack 2020 (March Vet Research)</a:t>
            </a:r>
          </a:p>
          <a:p>
            <a:pPr marL="1600200" marR="0" lvl="3" indent="-2286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Chromogenes IS more of a concern; in one of their herds,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“only samples from quarters with a SCC &gt;50 000 cells/mL milk and clinical signs harbored S. chromogenes;” was the sole reason for increased SCC and clinical mastitis on this particular herd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1600" dirty="0">
                <a:effectLst/>
                <a:latin typeface="Calibri" panose="020F0502020204030204" pitchFamily="34" charset="0"/>
                <a:ea typeface="Calibri" panose="020F0502020204030204" pitchFamily="34" charset="0"/>
                <a:cs typeface="Times New Roman" panose="02020603050405020304" pitchFamily="18" charset="0"/>
              </a:rPr>
              <a:t>One group has shown it to be a risk factor for developing IMI with </a:t>
            </a:r>
            <a:r>
              <a:rPr lang="en-US" sz="1600" i="1" dirty="0">
                <a:effectLst/>
                <a:latin typeface="Calibri" panose="020F0502020204030204" pitchFamily="34" charset="0"/>
                <a:ea typeface="Calibri" panose="020F0502020204030204" pitchFamily="34" charset="0"/>
                <a:cs typeface="Times New Roman" panose="02020603050405020304" pitchFamily="18" charset="0"/>
              </a:rPr>
              <a:t>S. aureus, </a:t>
            </a:r>
            <a:r>
              <a:rPr lang="en-US" sz="1600" i="0" dirty="0">
                <a:effectLst/>
                <a:latin typeface="Calibri" panose="020F0502020204030204" pitchFamily="34" charset="0"/>
                <a:ea typeface="Calibri" panose="020F0502020204030204" pitchFamily="34" charset="0"/>
                <a:cs typeface="Times New Roman" panose="02020603050405020304" pitchFamily="18" charset="0"/>
              </a:rPr>
              <a:t>although to my knowledge no one else has found support for this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Reyher</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2012)</a:t>
            </a:r>
          </a:p>
          <a:p>
            <a:pPr lvl="1">
              <a:buSzPct val="75000"/>
              <a:buFont typeface="Wingdings" panose="05000000000000000000" pitchFamily="2" charset="2"/>
              <a:buNone/>
            </a:pP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although we’re pretty sure chromogenes doesn’t affect milk yield, because of it’s widespread nature and ability to cause increased somatic cell counts… </a:t>
            </a:r>
            <a:r>
              <a:rPr lang="en-US" sz="12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a:t>
            </a:r>
            <a:r>
              <a:rPr kumimoji="0" lang="en-US" sz="12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hen infections are widespread within a herd, this slight increase in SCC multiplied over the whole herd can have real effects on bulk tank somatic cell count, which in turn affects milk quality measurements and ultimately producer compensation</a:t>
            </a: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28</a:t>
            </a:fld>
            <a:endParaRPr lang="en-US"/>
          </a:p>
        </p:txBody>
      </p:sp>
    </p:spTree>
    <p:extLst>
      <p:ext uri="{BB962C8B-B14F-4D97-AF65-F5344CB8AC3E}">
        <p14:creationId xmlns:p14="http://schemas.microsoft.com/office/powerpoint/2010/main" val="2698701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lang="en-US" sz="1100" i="1" dirty="0">
                <a:effectLst/>
                <a:latin typeface="Calibri" panose="020F0502020204030204" pitchFamily="34" charset="0"/>
                <a:ea typeface="Calibri" panose="020F0502020204030204" pitchFamily="34" charset="0"/>
                <a:cs typeface="Times New Roman" panose="02020603050405020304" pitchFamily="18" charset="0"/>
              </a:rPr>
              <a:t>Generally, high levels of diversity among S. chromogenes from bovine IMI have been detected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Mostly heterogenous</a:t>
            </a:r>
          </a:p>
          <a:p>
            <a:pPr marL="685800" marR="0" lvl="1" indent="-2286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Sheela 2021, Qu 2018, Gillespie 2009, Wuytack 2020</a:t>
            </a:r>
          </a:p>
          <a:p>
            <a:pPr lvl="1">
              <a:lnSpc>
                <a:spcPct val="107000"/>
              </a:lnSpc>
              <a:spcBef>
                <a:spcPts val="0"/>
              </a:spcBef>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 Difficult to generalize the results or compare the RAPD or PFGE types between distant geographical locations due to the small number of studies relating S. chromogenes, Also, variable ways of characterizing strain types</a:t>
            </a: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Little difficult to compare between studies, v</a:t>
            </a:r>
            <a:r>
              <a:rPr lang="en-US" sz="1100" dirty="0">
                <a:effectLst/>
                <a:latin typeface="Calibri" panose="020F0502020204030204" pitchFamily="34" charset="0"/>
                <a:ea typeface="Calibri" panose="020F0502020204030204" pitchFamily="34" charset="0"/>
                <a:cs typeface="Times New Roman" panose="02020603050405020304" pitchFamily="18" charset="0"/>
              </a:rPr>
              <a:t>ariable ways of characterizing strain types:</a:t>
            </a:r>
          </a:p>
          <a:p>
            <a:pPr marL="1600200" marR="0" lvl="3" indent="-2286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RAPD, PFGE,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MLST</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effectLst/>
                <a:latin typeface="Calibri" panose="020F0502020204030204" pitchFamily="34" charset="0"/>
                <a:ea typeface="Calibri" panose="020F0502020204030204" pitchFamily="34" charset="0"/>
              </a:rPr>
              <a:t>Besides the marked differences </a:t>
            </a:r>
            <a:r>
              <a:rPr lang="en-US" sz="1800" i="1" dirty="0">
                <a:effectLst/>
                <a:latin typeface="Calibri" panose="020F0502020204030204" pitchFamily="34" charset="0"/>
                <a:ea typeface="Calibri" panose="020F0502020204030204" pitchFamily="34" charset="0"/>
              </a:rPr>
              <a:t>between </a:t>
            </a:r>
            <a:r>
              <a:rPr lang="en-US" sz="1800" dirty="0">
                <a:effectLst/>
                <a:latin typeface="Calibri" panose="020F0502020204030204" pitchFamily="34" charset="0"/>
                <a:ea typeface="Calibri" panose="020F0502020204030204" pitchFamily="34" charset="0"/>
              </a:rPr>
              <a:t>different species in the group of bacteria known as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 significant variation also exists </a:t>
            </a:r>
            <a:r>
              <a:rPr lang="en-US" sz="1800" i="1" dirty="0">
                <a:effectLst/>
                <a:latin typeface="Calibri" panose="020F0502020204030204" pitchFamily="34" charset="0"/>
                <a:ea typeface="Calibri" panose="020F0502020204030204" pitchFamily="34" charset="0"/>
              </a:rPr>
              <a:t>within</a:t>
            </a:r>
            <a:r>
              <a:rPr lang="en-US" sz="1800" dirty="0">
                <a:effectLst/>
                <a:latin typeface="Calibri" panose="020F0502020204030204" pitchFamily="34" charset="0"/>
                <a:ea typeface="Calibri" panose="020F0502020204030204" pitchFamily="34" charset="0"/>
              </a:rPr>
              <a:t> strains of the same species.</a:t>
            </a:r>
            <a:endParaRPr lang="en-US" sz="1800" dirty="0">
              <a:effectLst/>
              <a:latin typeface="Calibri" panose="020F0502020204030204" pitchFamily="34" charset="0"/>
            </a:endParaRP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Difference in persistence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(Valckenier 2021, </a:t>
            </a:r>
            <a:r>
              <a:rPr lang="en-US" sz="1900" dirty="0" err="1">
                <a:latin typeface="Calibri" panose="020F0502020204030204" pitchFamily="34" charset="0"/>
                <a:ea typeface="Calibri" panose="020F0502020204030204" pitchFamily="34" charset="0"/>
                <a:cs typeface="Times New Roman" panose="02020603050405020304" pitchFamily="18" charset="0"/>
              </a:rPr>
              <a:t>Mork</a:t>
            </a:r>
            <a:r>
              <a:rPr lang="en-US" sz="1900" dirty="0">
                <a:latin typeface="Calibri" panose="020F0502020204030204" pitchFamily="34" charset="0"/>
                <a:ea typeface="Calibri" panose="020F0502020204030204" pitchFamily="34" charset="0"/>
                <a:cs typeface="Times New Roman" panose="02020603050405020304" pitchFamily="18" charset="0"/>
              </a:rPr>
              <a:t> 2012)</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Half of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intramammary infections associated with high SCC infection, half with low SCC (</a:t>
            </a:r>
            <a:r>
              <a:rPr lang="en-US" sz="1900" dirty="0" err="1">
                <a:latin typeface="Calibri" panose="020F0502020204030204" pitchFamily="34" charset="0"/>
                <a:ea typeface="Calibri" panose="020F0502020204030204" pitchFamily="34" charset="0"/>
                <a:cs typeface="Times New Roman" panose="02020603050405020304" pitchFamily="18" charset="0"/>
              </a:rPr>
              <a:t>Condas</a:t>
            </a:r>
            <a:r>
              <a:rPr lang="en-US" sz="1900" dirty="0">
                <a:latin typeface="Calibri" panose="020F0502020204030204" pitchFamily="34" charset="0"/>
                <a:ea typeface="Calibri" panose="020F0502020204030204" pitchFamily="34" charset="0"/>
                <a:cs typeface="Times New Roman" panose="02020603050405020304" pitchFamily="18" charset="0"/>
              </a:rPr>
              <a:t> 2017)</a:t>
            </a:r>
          </a:p>
          <a:p>
            <a:pPr lvl="1">
              <a:buSzPct val="75000"/>
              <a:buFont typeface="Wingdings" panose="05000000000000000000" pitchFamily="2"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9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isolated from teat skin (</a:t>
            </a:r>
            <a:r>
              <a:rPr lang="en-US" sz="1900" dirty="0" err="1">
                <a:latin typeface="Calibri" panose="020F0502020204030204" pitchFamily="34" charset="0"/>
                <a:ea typeface="Calibri" panose="020F0502020204030204" pitchFamily="34" charset="0"/>
                <a:cs typeface="Times New Roman" panose="02020603050405020304" pitchFamily="18" charset="0"/>
              </a:rPr>
              <a:t>Breyne</a:t>
            </a:r>
            <a:r>
              <a:rPr lang="en-US" sz="1900" dirty="0">
                <a:latin typeface="Calibri" panose="020F0502020204030204" pitchFamily="34" charset="0"/>
                <a:ea typeface="Calibri" panose="020F0502020204030204" pitchFamily="34" charset="0"/>
                <a:cs typeface="Times New Roman" panose="02020603050405020304" pitchFamily="18" charset="0"/>
              </a:rPr>
              <a:t> 2015, mouse model; </a:t>
            </a:r>
            <a:r>
              <a:rPr lang="en-US" sz="1900" dirty="0" err="1">
                <a:latin typeface="Calibri" panose="020F0502020204030204" pitchFamily="34" charset="0"/>
                <a:ea typeface="Calibri" panose="020F0502020204030204" pitchFamily="34" charset="0"/>
                <a:cs typeface="Times New Roman" panose="02020603050405020304" pitchFamily="18" charset="0"/>
              </a:rPr>
              <a:t>Piccart</a:t>
            </a:r>
            <a:r>
              <a:rPr lang="en-US" sz="1900" dirty="0">
                <a:latin typeface="Calibri" panose="020F0502020204030204" pitchFamily="34" charset="0"/>
                <a:ea typeface="Calibri" panose="020F0502020204030204" pitchFamily="34" charset="0"/>
                <a:cs typeface="Times New Roman" panose="02020603050405020304" pitchFamily="18" charset="0"/>
              </a:rPr>
              <a:t> 2016, bovine)</a:t>
            </a:r>
          </a:p>
          <a:p>
            <a:pPr lvl="2">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strain from teat skin (Souza 2016)</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 in habitat niche</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 (Wuytack 2020 </a:t>
            </a:r>
            <a:r>
              <a:rPr lang="en-US" sz="1900" i="1" dirty="0">
                <a:latin typeface="Calibri" panose="020F0502020204030204" pitchFamily="34" charset="0"/>
                <a:ea typeface="Calibri" panose="020F0502020204030204" pitchFamily="34" charset="0"/>
                <a:cs typeface="Times New Roman" panose="02020603050405020304" pitchFamily="18" charset="0"/>
              </a:rPr>
              <a:t>Vet. Res.</a:t>
            </a:r>
            <a:r>
              <a:rPr lang="en-US" sz="1900" dirty="0">
                <a:latin typeface="Calibri" panose="020F0502020204030204" pitchFamily="34" charset="0"/>
                <a:ea typeface="Calibri" panose="020F0502020204030204" pitchFamily="34" charset="0"/>
                <a:cs typeface="Times New Roman" panose="02020603050405020304" pitchFamily="18" charset="0"/>
              </a:rPr>
              <a:t>)</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 (Jenkins 2019)</a:t>
            </a: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2000" dirty="0">
                <a:effectLst/>
                <a:latin typeface="Calibri" panose="020F0502020204030204" pitchFamily="34" charset="0"/>
                <a:ea typeface="Calibri" panose="020F0502020204030204" pitchFamily="34" charset="0"/>
              </a:rPr>
              <a:t> Intraspecies variation in pathogenicity (ability to cause disease) has been demonstrated in varying effect on somatic cell count within a species [4, 14], difference in interaction with host immune cells [10, 11], persistence of infection [7, 19] and effect on milk production [8]. For </a:t>
            </a:r>
            <a:r>
              <a:rPr lang="en-US" sz="2000" i="1" dirty="0">
                <a:effectLst/>
                <a:latin typeface="Calibri" panose="020F0502020204030204" pitchFamily="34" charset="0"/>
                <a:ea typeface="Calibri" panose="020F0502020204030204" pitchFamily="34" charset="0"/>
              </a:rPr>
              <a:t>S. chromogenes </a:t>
            </a:r>
            <a:r>
              <a:rPr lang="en-US" sz="2000" dirty="0">
                <a:effectLst/>
                <a:latin typeface="Calibri" panose="020F0502020204030204" pitchFamily="34" charset="0"/>
                <a:ea typeface="Calibri" panose="020F0502020204030204" pitchFamily="34" charset="0"/>
              </a:rPr>
              <a:t>specifically, the link has been made between particular strain types and phenotypic differences in pathogenicity, such as interaction with host immune cells and inflammatory response [</a:t>
            </a:r>
            <a:r>
              <a:rPr lang="en-US" sz="2000" dirty="0" err="1">
                <a:effectLst/>
                <a:latin typeface="Calibri" panose="020F0502020204030204" pitchFamily="34" charset="0"/>
                <a:ea typeface="Calibri" panose="020F0502020204030204" pitchFamily="34" charset="0"/>
              </a:rPr>
              <a:t>breyne</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piccart</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souza</a:t>
            </a:r>
            <a:r>
              <a:rPr lang="en-US" sz="2000" dirty="0">
                <a:effectLst/>
                <a:latin typeface="Calibri" panose="020F0502020204030204" pitchFamily="34" charset="0"/>
                <a:ea typeface="Calibri" panose="020F0502020204030204" pitchFamily="34" charset="0"/>
              </a:rPr>
              <a:t>], and habitat niche [28, 29].</a:t>
            </a: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29</a:t>
            </a:fld>
            <a:endParaRPr lang="en-US"/>
          </a:p>
        </p:txBody>
      </p:sp>
    </p:spTree>
    <p:extLst>
      <p:ext uri="{BB962C8B-B14F-4D97-AF65-F5344CB8AC3E}">
        <p14:creationId xmlns:p14="http://schemas.microsoft.com/office/powerpoint/2010/main" val="328259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Calibri" panose="020F0502020204030204" pitchFamily="34" charset="0"/>
              </a:rPr>
              <a:t>so, what all this previous work suggests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The next logical step in understanding this diversity within </a:t>
            </a:r>
            <a:r>
              <a:rPr lang="en-US" sz="1200" i="1" dirty="0">
                <a:effectLst/>
                <a:latin typeface="Calibri" panose="020F0502020204030204" pitchFamily="34" charset="0"/>
                <a:ea typeface="Calibri" panose="020F0502020204030204" pitchFamily="34" charset="0"/>
              </a:rPr>
              <a:t>S. chromogenes </a:t>
            </a:r>
            <a:r>
              <a:rPr lang="en-US" sz="1200" dirty="0">
                <a:effectLst/>
                <a:latin typeface="Calibri" panose="020F0502020204030204" pitchFamily="34" charset="0"/>
                <a:ea typeface="Calibri" panose="020F0502020204030204" pitchFamily="34" charset="0"/>
              </a:rPr>
              <a:t>is to see if we can link phenotype to genotype-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so far,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i’ve</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come across one study that has started to make this link of a genotypic basis for behavioral differences- chromogenes isolates causing more severe mastitis were more likely to have genes encoding various virulence factors than those isolates associated with less severe cases of mastitis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associated with capsule formation, biofilm formation and evasion of host immune response, and various other enzymes associated with virulence proteins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endParaRPr>
          </a:p>
          <a:p>
            <a:endParaRPr lang="en-US" dirty="0"/>
          </a:p>
          <a:p>
            <a:r>
              <a:rPr lang="en-US" sz="1800" dirty="0">
                <a:effectLst/>
                <a:latin typeface="Calibri" panose="020F0502020204030204" pitchFamily="34" charset="0"/>
                <a:ea typeface="Calibri" panose="020F0502020204030204" pitchFamily="34" charset="0"/>
              </a:rPr>
              <a:t>The next logical step in understanding the diversity within </a:t>
            </a:r>
            <a:r>
              <a:rPr lang="en-US" sz="1800" i="1" dirty="0">
                <a:effectLst/>
                <a:latin typeface="Calibri" panose="020F0502020204030204" pitchFamily="34" charset="0"/>
                <a:ea typeface="Calibri" panose="020F0502020204030204" pitchFamily="34" charset="0"/>
              </a:rPr>
              <a:t>S. chromogenes </a:t>
            </a:r>
            <a:r>
              <a:rPr lang="en-US" sz="1800" dirty="0">
                <a:effectLst/>
                <a:latin typeface="Calibri" panose="020F0502020204030204" pitchFamily="34" charset="0"/>
                <a:ea typeface="Calibri" panose="020F0502020204030204" pitchFamily="34" charset="0"/>
              </a:rPr>
              <a:t>is to identify the genetic basis for difference in strain pathogenicity. Wuytack et. al found genes encoding various virulence factors associated with staphylococci in 44% of NAS isolates originating from cases of more severe mastitis, while only 19% of isolates associated with infections causing a less-severe inflammatory response. These virulence factors were genes associated with biofilm formation to enhance colonization and evasion of host immune response, enzymes associated with other virulence proteins, and</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capsule formation protecting the bacteria from being killed by host cells</a:t>
            </a:r>
            <a:r>
              <a:rPr lang="en-US" sz="1800" dirty="0">
                <a:effectLst/>
                <a:latin typeface="Calibri" panose="020F0502020204030204" pitchFamily="34" charset="0"/>
                <a:ea typeface="Calibri" panose="020F0502020204030204" pitchFamily="34" charset="0"/>
              </a:rPr>
              <a:t> [20]. As </a:t>
            </a:r>
            <a:r>
              <a:rPr lang="en-US" sz="1800" i="1" dirty="0">
                <a:effectLst/>
                <a:latin typeface="Calibri" panose="020F0502020204030204" pitchFamily="34" charset="0"/>
                <a:ea typeface="Calibri" panose="020F0502020204030204" pitchFamily="34" charset="0"/>
              </a:rPr>
              <a:t>S. chromogenes</a:t>
            </a:r>
            <a:r>
              <a:rPr lang="en-US" sz="1800" dirty="0">
                <a:effectLst/>
                <a:latin typeface="Calibri" panose="020F0502020204030204" pitchFamily="34" charset="0"/>
                <a:ea typeface="Calibri" panose="020F0502020204030204" pitchFamily="34" charset="0"/>
              </a:rPr>
              <a:t> was the most common type of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causing intramammary infections in our longitudinal study, I have a large population of isolates to choose from and an associated measure of  host immune response (quarter somatic cell count) to further explore the genetic basis for differential virulence of the most common pathogen causing IMI in dairy cows, </a:t>
            </a:r>
            <a:r>
              <a:rPr lang="en-US" sz="1800" i="1" dirty="0">
                <a:effectLst/>
                <a:latin typeface="Calibri" panose="020F0502020204030204" pitchFamily="34" charset="0"/>
                <a:ea typeface="Calibri" panose="020F0502020204030204" pitchFamily="34" charset="0"/>
              </a:rPr>
              <a:t>S. chromogenes.</a:t>
            </a:r>
            <a:r>
              <a:rPr lang="en-US" sz="1800" dirty="0">
                <a:effectLst/>
                <a:latin typeface="Calibri" panose="020F0502020204030204" pitchFamily="34"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30</a:t>
            </a:fld>
            <a:endParaRPr lang="en-US"/>
          </a:p>
        </p:txBody>
      </p:sp>
    </p:spTree>
    <p:extLst>
      <p:ext uri="{BB962C8B-B14F-4D97-AF65-F5344CB8AC3E}">
        <p14:creationId xmlns:p14="http://schemas.microsoft.com/office/powerpoint/2010/main" val="3706619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0"/>
              </a:spcAft>
            </a:pPr>
            <a:r>
              <a:rPr lang="en-US" sz="1800" b="1" i="1" dirty="0">
                <a:effectLst/>
                <a:latin typeface="Calibri" panose="020F0502020204030204" pitchFamily="34" charset="0"/>
                <a:ea typeface="Calibri" panose="020F0502020204030204" pitchFamily="34" charset="0"/>
                <a:cs typeface="Calibri" panose="020F0502020204030204" pitchFamily="34" charset="0"/>
              </a:rPr>
              <a:t>Objective 3: a) Identify if distinct strain types of S. chromogenes causing persistent intramammary infections will be associated with IMI where quarter SCC is consistently elevated (HIGH SCC phenotype), vs. intramammary infections where quarter SCC stays consistently low (LOW SCC phenotype) and b) if strain types of S. chromogenes from the HIGH SCC phenotype are</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b="1" i="1" dirty="0">
                <a:effectLst/>
                <a:latin typeface="Calibri" panose="020F0502020204030204" pitchFamily="34" charset="0"/>
                <a:ea typeface="Calibri" panose="020F0502020204030204" pitchFamily="34" charset="0"/>
                <a:cs typeface="Calibri" panose="020F0502020204030204" pitchFamily="34" charset="0"/>
              </a:rPr>
              <a:t>more likely to carry genes encoding virulence factors as determined by whole-genome sequencing.</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Objective 3 will focus on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a:t>
            </a:r>
            <a:r>
              <a:rPr lang="en-US" sz="1800" dirty="0">
                <a:effectLst/>
                <a:latin typeface="Calibri" panose="020F0502020204030204" pitchFamily="34" charset="0"/>
                <a:ea typeface="Calibri" panose="020F0502020204030204" pitchFamily="34" charset="0"/>
                <a:cs typeface="Calibri" panose="020F0502020204030204" pitchFamily="34" charset="0"/>
              </a:rPr>
              <a:t> the most common species identified, and persistent infections (≥30 days), the most common type of NAS infection seen in our study.</a:t>
            </a:r>
          </a:p>
          <a:p>
            <a:pPr marL="0" marR="0" algn="just">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I will compare isolates from two infection phenotypes of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 </a:t>
            </a:r>
            <a:r>
              <a:rPr lang="en-US" sz="1800" dirty="0">
                <a:effectLst/>
                <a:latin typeface="Calibri" panose="020F0502020204030204" pitchFamily="34" charset="0"/>
                <a:ea typeface="Calibri" panose="020F0502020204030204" pitchFamily="34" charset="0"/>
                <a:cs typeface="Calibri" panose="020F0502020204030204" pitchFamily="34" charset="0"/>
              </a:rPr>
              <a:t>intramammary infections: isolates associated with a HIGH SCC intramammary infection (qSCC ≥ 200,000 cells/mL for duration of observed infection), and isolates associated with a LOW SCC IMI (qSCC &lt;200,000 cells/mL for duration of observed infection). 136 persistent intramammary infections were determined to be caused by s. chromogenes</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a:t>
            </a:r>
          </a:p>
          <a:p>
            <a:pPr marL="0" marR="0" algn="just">
              <a:lnSpc>
                <a:spcPct val="107000"/>
              </a:lnSpc>
              <a:spcBef>
                <a:spcPts val="0"/>
              </a:spcBef>
              <a:spcAft>
                <a:spcPts val="0"/>
              </a:spcAft>
            </a:pPr>
            <a:endParaRPr lang="en-US" sz="1800" i="1" dirty="0">
              <a:solidFill>
                <a:prstClr val="black"/>
              </a:solidFill>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07000"/>
              </a:lnSpc>
              <a:spcBef>
                <a:spcPts val="0"/>
              </a:spcBef>
              <a:spcAft>
                <a:spcPts val="0"/>
              </a:spcAft>
            </a:pP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 chromogenes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was</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most common species identified, and persistent infections (≥30 days) the most common type of infection seen (n = 136)</a:t>
            </a:r>
          </a:p>
          <a:p>
            <a:pPr marL="0" marR="0" algn="just">
              <a:lnSpc>
                <a:spcPct val="107000"/>
              </a:lnSpc>
              <a:spcBef>
                <a:spcPts val="0"/>
              </a:spcBef>
              <a:spcAft>
                <a:spcPts val="0"/>
              </a:spcAft>
            </a:pP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60 infections stay below 200,000, 15 above</a:t>
            </a:r>
          </a:p>
          <a:p>
            <a:pPr marL="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In order to ensure that these intramammary infections are indeed persistent (and not a cured infection, followed by reinfection with the same species of bacteria), all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 </a:t>
            </a:r>
            <a:r>
              <a:rPr lang="en-US" sz="1800" dirty="0">
                <a:effectLst/>
                <a:latin typeface="Calibri" panose="020F0502020204030204" pitchFamily="34" charset="0"/>
                <a:ea typeface="Calibri" panose="020F0502020204030204" pitchFamily="34" charset="0"/>
                <a:cs typeface="Calibri" panose="020F0502020204030204" pitchFamily="34" charset="0"/>
              </a:rPr>
              <a:t>isolates from every sampling occurrence associated with each persistent infection will be strain-typed </a:t>
            </a:r>
            <a:r>
              <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using RAPD-PCR as previously described following traditional DNA extraction </a:t>
            </a:r>
            <a:r>
              <a:rPr lang="en-US" sz="1800" dirty="0">
                <a:solidFill>
                  <a:prstClr val="black"/>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(RAPD, n = 198 isolates)</a:t>
            </a:r>
          </a:p>
          <a:p>
            <a:pPr marL="0" marR="0" algn="just">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gn="just">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From among these confirmed persistent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a:t>
            </a:r>
            <a:r>
              <a:rPr lang="en-US" sz="1800" dirty="0">
                <a:effectLst/>
                <a:latin typeface="Calibri" panose="020F0502020204030204" pitchFamily="34" charset="0"/>
                <a:ea typeface="Calibri" panose="020F0502020204030204" pitchFamily="34" charset="0"/>
                <a:cs typeface="Calibri" panose="020F0502020204030204" pitchFamily="34" charset="0"/>
              </a:rPr>
              <a:t> intramammary infections, 15 isolates from the HIGH SCC phenotype group of IMI and 15 from the LOW SCC phenotype IMI will be selected for whole-genome sequencing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gn="just">
              <a:lnSpc>
                <a:spcPct val="107000"/>
              </a:lnSpc>
              <a:spcBef>
                <a:spcPts val="0"/>
              </a:spcBef>
              <a:spcAft>
                <a:spcPts val="0"/>
              </a:spcAft>
            </a:pPr>
            <a:endPar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Compare differences in virulence factor gene profiles between two phenotypic categories</a:t>
            </a:r>
          </a:p>
          <a:p>
            <a:pPr marL="0" marR="0" algn="just">
              <a:lnSpc>
                <a:spcPct val="107000"/>
              </a:lnSpc>
              <a:spcBef>
                <a:spcPts val="0"/>
              </a:spcBef>
              <a:spcAft>
                <a:spcPts val="0"/>
              </a:spcAft>
            </a:pPr>
            <a:r>
              <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Compare types and numbers of virulence factors among strains</a:t>
            </a: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18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Differences in virulence factor gene profiles will be mapped for isolates exploring potential differences among the two phenotypic categories, and logistic regression modeling will be used to determine associations between the phenotypic categories and the types and numbers of virulence factors among strains.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Objective 3</a:t>
            </a:r>
            <a:r>
              <a:rPr lang="en-US" sz="1800" b="1"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will determine if certain </a:t>
            </a:r>
            <a:r>
              <a:rPr lang="en-US" sz="1800" i="1" dirty="0">
                <a:effectLst/>
                <a:latin typeface="Calibri" panose="020F0502020204030204" pitchFamily="34" charset="0"/>
                <a:ea typeface="Calibri" panose="020F0502020204030204" pitchFamily="34" charset="0"/>
                <a:cs typeface="Calibri" panose="020F0502020204030204" pitchFamily="34" charset="0"/>
              </a:rPr>
              <a:t>S. chromogenes </a:t>
            </a:r>
            <a:r>
              <a:rPr lang="en-US" sz="1800" dirty="0">
                <a:effectLst/>
                <a:latin typeface="Calibri" panose="020F0502020204030204" pitchFamily="34" charset="0"/>
                <a:ea typeface="Calibri" panose="020F0502020204030204" pitchFamily="34" charset="0"/>
                <a:cs typeface="Calibri" panose="020F0502020204030204" pitchFamily="34" charset="0"/>
              </a:rPr>
              <a:t>IMI strains are associated with persistent HIGH SCC or LOW SCC phenotypes, and if isolates associated with HIGH SCC intramammary infections possess more genes encoding virulence factors.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7233991-E3FE-4998-901A-156E42A6BBA2}" type="slidenum">
              <a:rPr lang="en-US" smtClean="0"/>
              <a:t>31</a:t>
            </a:fld>
            <a:endParaRPr lang="en-US"/>
          </a:p>
        </p:txBody>
      </p:sp>
    </p:spTree>
    <p:extLst>
      <p:ext uri="{BB962C8B-B14F-4D97-AF65-F5344CB8AC3E}">
        <p14:creationId xmlns:p14="http://schemas.microsoft.com/office/powerpoint/2010/main" val="1515510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effectLst/>
                <a:latin typeface="+mn-lt"/>
                <a:ea typeface="Calibri" panose="020F0502020204030204" pitchFamily="34" charset="0"/>
              </a:rPr>
              <a:t>the specific objectives for this project are to:</a:t>
            </a:r>
          </a:p>
          <a:p>
            <a:endParaRPr lang="en-US" sz="1600" dirty="0">
              <a:effectLst/>
              <a:latin typeface="+mn-lt"/>
              <a:ea typeface="Calibri" panose="020F0502020204030204" pitchFamily="34" charset="0"/>
            </a:endParaRPr>
          </a:p>
          <a:p>
            <a:pPr marL="342900" indent="-342900">
              <a:buAutoNum type="arabicParenR"/>
            </a:pPr>
            <a:r>
              <a:rPr lang="en-US" sz="1600" dirty="0">
                <a:effectLst/>
                <a:latin typeface="+mn-lt"/>
                <a:ea typeface="Calibri" panose="020F0502020204030204" pitchFamily="34" charset="0"/>
              </a:rPr>
              <a:t>identify the incidence, elimination, and prevalence of NASM IMI (generally, as a group) and for the most frequently-found NASM species, and </a:t>
            </a:r>
          </a:p>
          <a:p>
            <a:pPr marL="342900" indent="-342900">
              <a:buAutoNum type="arabicParenR"/>
            </a:pPr>
            <a:r>
              <a:rPr lang="en-US" sz="1600" dirty="0">
                <a:effectLst/>
                <a:latin typeface="+mn-lt"/>
                <a:ea typeface="Calibri" panose="020F0502020204030204" pitchFamily="34" charset="0"/>
              </a:rPr>
              <a:t>identify if infection risk is associated with various herd-, cow-, and quarter-level predictors for both NASM generally (as a group), and the most frequently-found NASM species through a model-building approach</a:t>
            </a:r>
          </a:p>
          <a:p>
            <a:pPr marL="0" indent="0">
              <a:buNone/>
            </a:pPr>
            <a:endParaRPr lang="en-US" sz="1800" kern="1200" dirty="0">
              <a:solidFill>
                <a:srgbClr val="000000"/>
              </a:solidFill>
              <a:effectLst/>
              <a:latin typeface="Times New Roman" panose="02020603050405020304" pitchFamily="18" charset="0"/>
              <a:ea typeface="Calibri" panose="020F0502020204030204" pitchFamily="34" charset="0"/>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A given quarter was considered to have a potentially persistent </a:t>
            </a:r>
            <a:r>
              <a:rPr lang="en-US" sz="1800" i="1" kern="0" dirty="0">
                <a:effectLst/>
                <a:latin typeface="Times New Roman" panose="02020603050405020304" pitchFamily="18" charset="0"/>
                <a:ea typeface="Times New Roman" panose="02020603050405020304" pitchFamily="18" charset="0"/>
              </a:rPr>
              <a:t>S. chromogenes</a:t>
            </a:r>
            <a:r>
              <a:rPr lang="en-US" sz="1800" kern="0" dirty="0">
                <a:effectLst/>
                <a:latin typeface="Times New Roman" panose="02020603050405020304" pitchFamily="18" charset="0"/>
                <a:ea typeface="Times New Roman" panose="02020603050405020304" pitchFamily="18" charset="0"/>
              </a:rPr>
              <a:t> IMI if: 1) it had ≥ 2 quarter-day observations (from sequential sampling events approximately 30 days apart); 2) IMI status could be determined for all sampling events associated with that quarter; and 3) it was infected with </a:t>
            </a:r>
            <a:r>
              <a:rPr lang="en-US" sz="1800" i="1" kern="0" dirty="0">
                <a:effectLst/>
                <a:latin typeface="Times New Roman" panose="02020603050405020304" pitchFamily="18" charset="0"/>
                <a:ea typeface="Times New Roman" panose="02020603050405020304" pitchFamily="18" charset="0"/>
              </a:rPr>
              <a:t>S. chromogenes </a:t>
            </a:r>
            <a:r>
              <a:rPr lang="en-US" sz="1800" kern="0" dirty="0">
                <a:effectLst/>
                <a:latin typeface="Times New Roman" panose="02020603050405020304" pitchFamily="18" charset="0"/>
                <a:ea typeface="Times New Roman" panose="02020603050405020304" pitchFamily="18" charset="0"/>
              </a:rPr>
              <a:t>only for all associated quarter-day observations throughout the study.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33</a:t>
            </a:fld>
            <a:endParaRPr lang="en-US"/>
          </a:p>
        </p:txBody>
      </p:sp>
    </p:spTree>
    <p:extLst>
      <p:ext uri="{BB962C8B-B14F-4D97-AF65-F5344CB8AC3E}">
        <p14:creationId xmlns:p14="http://schemas.microsoft.com/office/powerpoint/2010/main" val="3350039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Two groups were then selected from all potentially persistent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associated with high SCC, where all quarter-day observations had an associated SCC of ≥200,000 cells/mL; and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associated with low SCC, where all quarter-day observations had an associated SCC of &lt;200,000 cells/</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Any potentially persistent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IMI that did not fit into 1 of these 2 categories was excluded from further analysis (e.g., had an SCC of &lt;200,000 cells/mL for one quarter-day observation and an SCC of ≥200,000 cells/mL for the next).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34</a:t>
            </a:fld>
            <a:endParaRPr lang="en-US"/>
          </a:p>
        </p:txBody>
      </p:sp>
    </p:spTree>
    <p:extLst>
      <p:ext uri="{BB962C8B-B14F-4D97-AF65-F5344CB8AC3E}">
        <p14:creationId xmlns:p14="http://schemas.microsoft.com/office/powerpoint/2010/main" val="903052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All isolates</a:t>
            </a:r>
            <a:r>
              <a:rPr lang="en-US" sz="1800" dirty="0">
                <a:effectLst/>
                <a:latin typeface="Times New Roman" panose="02020603050405020304" pitchFamily="18" charset="0"/>
                <a:ea typeface="Calibri" panose="020F0502020204030204" pitchFamily="34" charset="0"/>
              </a:rPr>
              <a:t> associated with each potentially persistent high and low SCC </a:t>
            </a:r>
            <a:r>
              <a:rPr lang="en-US" sz="1800" i="1" dirty="0">
                <a:effectLst/>
                <a:latin typeface="Times New Roman" panose="02020603050405020304" pitchFamily="18" charset="0"/>
                <a:ea typeface="Calibri" panose="020F0502020204030204" pitchFamily="34" charset="0"/>
              </a:rPr>
              <a:t>S. chromogenes </a:t>
            </a:r>
            <a:r>
              <a:rPr lang="en-US" sz="1800" dirty="0">
                <a:effectLst/>
                <a:latin typeface="Times New Roman" panose="02020603050405020304" pitchFamily="18" charset="0"/>
                <a:ea typeface="Calibri" panose="020F0502020204030204" pitchFamily="34" charset="0"/>
              </a:rPr>
              <a:t>IMI were strain-typed using </a:t>
            </a:r>
            <a:r>
              <a:rPr lang="en-US" sz="1800" kern="0" dirty="0">
                <a:effectLst/>
                <a:latin typeface="Times New Roman" panose="02020603050405020304" pitchFamily="18" charset="0"/>
                <a:ea typeface="Times New Roman" panose="02020603050405020304" pitchFamily="18" charset="0"/>
              </a:rPr>
              <a:t>random amplification of polymorphic DNA (RAPD)-PCR.</a:t>
            </a:r>
            <a:r>
              <a:rPr lang="en-US" sz="1800" dirty="0">
                <a:effectLst/>
                <a:latin typeface="Times New Roman" panose="02020603050405020304" pitchFamily="18" charset="0"/>
                <a:ea typeface="Calibri" panose="020F0502020204030204" pitchFamily="34" charset="0"/>
              </a:rPr>
              <a:t> </a:t>
            </a:r>
          </a:p>
          <a:p>
            <a:endParaRPr lang="en-US" sz="2800" b="0" i="0" dirty="0">
              <a:solidFill>
                <a:srgbClr val="000000"/>
              </a:solidFill>
              <a:effectLst/>
              <a:highlight>
                <a:srgbClr val="FFFFFF"/>
              </a:highlight>
              <a:latin typeface="arial" panose="020B0604020202020204" pitchFamily="34" charset="0"/>
            </a:endParaRPr>
          </a:p>
          <a:p>
            <a:r>
              <a:rPr lang="en-US" sz="2800" b="0" i="0" dirty="0">
                <a:solidFill>
                  <a:srgbClr val="000000"/>
                </a:solidFill>
                <a:effectLst/>
                <a:highlight>
                  <a:srgbClr val="FFFFFF"/>
                </a:highlight>
                <a:latin typeface="arial" panose="020B0604020202020204" pitchFamily="34" charset="0"/>
              </a:rPr>
              <a:t>markers are DNA fragments from </a:t>
            </a:r>
            <a:r>
              <a:rPr lang="en-US" sz="2800" b="0" i="0" dirty="0">
                <a:solidFill>
                  <a:srgbClr val="2F4A8B"/>
                </a:solidFill>
                <a:effectLst/>
                <a:highlight>
                  <a:srgbClr val="FFFFFF"/>
                </a:highlight>
                <a:latin typeface="arial" panose="020B0604020202020204" pitchFamily="34" charset="0"/>
                <a:hlinkClick r:id="rId3" tooltip="Overview of PCR technology"/>
              </a:rPr>
              <a:t>PCR</a:t>
            </a:r>
            <a:r>
              <a:rPr lang="en-US" sz="2800" b="0" i="0" dirty="0">
                <a:solidFill>
                  <a:srgbClr val="000000"/>
                </a:solidFill>
                <a:effectLst/>
                <a:highlight>
                  <a:srgbClr val="FFFFFF"/>
                </a:highlight>
                <a:latin typeface="arial" panose="020B0604020202020204" pitchFamily="34" charset="0"/>
              </a:rPr>
              <a:t> amplification of random segments of genomic DNA with single primer of arbitrary nucleotide sequence; </a:t>
            </a:r>
            <a:r>
              <a:rPr lang="en-US" sz="4000" b="0" i="0" dirty="0">
                <a:solidFill>
                  <a:srgbClr val="202122"/>
                </a:solidFill>
                <a:effectLst/>
                <a:highlight>
                  <a:srgbClr val="FFFFFF"/>
                </a:highlight>
                <a:latin typeface="Arial" panose="020B0604020202020204" pitchFamily="34" charset="0"/>
              </a:rPr>
              <a:t>PCR using a large template of genomic DNA, hoping that fragments will amplify. By resolving the resulting patterns, a semi-unique profile can be gleaned from an RAPD reaction.</a:t>
            </a:r>
          </a:p>
          <a:p>
            <a:endParaRPr lang="en-US" sz="2800" b="0" i="0" dirty="0">
              <a:solidFill>
                <a:srgbClr val="000000"/>
              </a:solidFill>
              <a:effectLst/>
              <a:highlight>
                <a:srgbClr val="FFFFFF"/>
              </a:highlight>
              <a:latin typeface="arial" panose="020B0604020202020204" pitchFamily="34" charset="0"/>
            </a:endParaRPr>
          </a:p>
          <a:p>
            <a:r>
              <a:rPr lang="en-US" sz="1800" dirty="0">
                <a:effectLst/>
                <a:latin typeface="Times New Roman" panose="02020603050405020304" pitchFamily="18" charset="0"/>
                <a:ea typeface="Calibri" panose="020F0502020204030204" pitchFamily="34" charset="0"/>
              </a:rPr>
              <a:t>There were 15 potentially persistent IMI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≥200,000 cells/mL, </a:t>
            </a:r>
            <a:r>
              <a:rPr lang="en-US" sz="1800" dirty="0">
                <a:effectLst/>
                <a:latin typeface="Times New Roman" panose="02020603050405020304" pitchFamily="18" charset="0"/>
                <a:ea typeface="Calibri" panose="020F0502020204030204" pitchFamily="34" charset="0"/>
              </a:rPr>
              <a:t>60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&lt;200,000 cells/mL, and 61 which had an associated SCC both above and below 200,000 cells/</a:t>
            </a:r>
            <a:r>
              <a:rPr lang="en-US" sz="1800" kern="0" dirty="0" err="1">
                <a:effectLst/>
                <a:latin typeface="Times New Roman" panose="02020603050405020304" pitchFamily="18" charset="0"/>
                <a:ea typeface="Times New Roman" panose="02020603050405020304" pitchFamily="18" charset="0"/>
              </a:rPr>
              <a:t>mL.</a:t>
            </a:r>
            <a:r>
              <a:rPr lang="en-US" sz="1800" kern="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The RAPD-PCR product of all isolates from a given persistent IMI were analyzed in the same PCR amplification and were run side-by-side on the same gel. The images were inspected visually, and isolates with the same banding pattern, number, and size of bands were considered to be the same RAPD type. If the</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isolates from all quarter observations of an </a:t>
            </a:r>
            <a:r>
              <a:rPr lang="en-US" sz="1800" i="1" dirty="0">
                <a:effectLst/>
                <a:latin typeface="Times New Roman" panose="02020603050405020304" pitchFamily="18" charset="0"/>
                <a:ea typeface="Calibri" panose="020F0502020204030204" pitchFamily="34" charset="0"/>
              </a:rPr>
              <a:t>S. chromogenes </a:t>
            </a:r>
            <a:r>
              <a:rPr lang="en-US" sz="1800" dirty="0">
                <a:effectLst/>
                <a:latin typeface="Times New Roman" panose="02020603050405020304" pitchFamily="18" charset="0"/>
                <a:ea typeface="Calibri" panose="020F0502020204030204" pitchFamily="34" charset="0"/>
              </a:rPr>
              <a:t>IMI belonged to the same RAPD type, the quarter was considered persistently infected with the same strain.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35</a:t>
            </a:fld>
            <a:endParaRPr lang="en-US"/>
          </a:p>
        </p:txBody>
      </p:sp>
    </p:spTree>
    <p:extLst>
      <p:ext uri="{BB962C8B-B14F-4D97-AF65-F5344CB8AC3E}">
        <p14:creationId xmlns:p14="http://schemas.microsoft.com/office/powerpoint/2010/main" val="3926419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among the confirmed persistent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IMI, 15 quarters with a persistently low SCC IMI (LOW SCC IMI) were selected to match the 15 quarters with a persistently high SCC IMI (HIGH SCC IMI). LOW SCC IMI quarters were matched to HIGH SCC IMI quarters belonging to the same cow (different quarter) when possible. If this was not possible, LOW and HIGH SCC IMI quarters were matched on farm, or facility type (bedded pack vs. tiestall) when same farm was not possible. When LOW and HIGH SCC IMI quarters were paired between different cows, quarters were matched as closely as possible to ensure a similar DIM and parity. From each of the 15 HIGH and 15 LOW SCC IMI, a representative isolate was chosen to undergo whole genome sequencing (WGS). For each persistent IMI which had 3 associated quarter-day observations, the middle isolate in the series was submitted for WGS. For persistent IMI which had 2 associated quarter-day observations, 1 of the 2 isolates in the series was haphazardly selected for WGS.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36</a:t>
            </a:fld>
            <a:endParaRPr lang="en-US"/>
          </a:p>
        </p:txBody>
      </p:sp>
    </p:spTree>
    <p:extLst>
      <p:ext uri="{BB962C8B-B14F-4D97-AF65-F5344CB8AC3E}">
        <p14:creationId xmlns:p14="http://schemas.microsoft.com/office/powerpoint/2010/main" val="283403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first off, </a:t>
            </a:r>
            <a:r>
              <a:rPr lang="en-US" dirty="0" err="1"/>
              <a:t>i</a:t>
            </a:r>
            <a:r>
              <a:rPr lang="en-US" dirty="0"/>
              <a:t> want to again thank everyone for taking the time to be here today for my committee meeting- since this will be our first one since May 2022, today I’ll be covering my progress since that point.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information as the summary document I emailed around</a:t>
            </a:r>
          </a:p>
          <a:p>
            <a:r>
              <a:rPr lang="en-US" dirty="0"/>
              <a:t>Open format, as we go through slides can have discussion</a:t>
            </a:r>
          </a:p>
          <a:p>
            <a:r>
              <a:rPr lang="en-US" dirty="0"/>
              <a:t>If anyone has any questions, input on something, would like further clarification please speak up</a:t>
            </a:r>
          </a:p>
          <a:p>
            <a:r>
              <a:rPr lang="en-US" dirty="0"/>
              <a:t>So, let’s get started then! </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3</a:t>
            </a:fld>
            <a:endParaRPr lang="en-US"/>
          </a:p>
        </p:txBody>
      </p:sp>
    </p:spTree>
    <p:extLst>
      <p:ext uri="{BB962C8B-B14F-4D97-AF65-F5344CB8AC3E}">
        <p14:creationId xmlns:p14="http://schemas.microsoft.com/office/powerpoint/2010/main" val="715444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 and M: chromogenes, DNA extraction, whole genome sequencing, assembly, and annotation</a:t>
            </a:r>
          </a:p>
          <a:p>
            <a:pPr algn="l"/>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Each of the 30 representative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selected for WGS were grown from frozen stock on blood agar, then to a commercial sequencing facility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SeqCoast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Genomics) for DNA extraction, library preparation, long read sequencing using Oxford Nanopore, paired-end sequencing using Illumina, assembly, and annotation.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DNA extraction was performed on colony material collected from the agar plates with a commercial kit using bead beating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Unicycler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v0.4.4 was used for hybrid assembly of all genomes</a:t>
            </a:r>
          </a:p>
          <a:p>
            <a:pPr algn="l"/>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Multilocus sequence types (MLST) were predicted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in silico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the annotated genomes for the 7-locus scheme described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using the MLST 2.0 tool </a:t>
            </a: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Any novel alleles identified by were confirmed using PCR and Sanger sequencing.</a:t>
            </a: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7-locus concatenated nucleotide sequence data were then combined with all publicly available concatenated MLST sequences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 and 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he resulting file was used to construct a phylogenetic tree by maximum-likelihood algorithm - Isolates which grouped together with a bootstrap value of ≥ 65% were classified as clusters.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37</a:t>
            </a:fld>
            <a:endParaRPr lang="en-US"/>
          </a:p>
        </p:txBody>
      </p:sp>
    </p:spTree>
    <p:extLst>
      <p:ext uri="{BB962C8B-B14F-4D97-AF65-F5344CB8AC3E}">
        <p14:creationId xmlns:p14="http://schemas.microsoft.com/office/powerpoint/2010/main" val="3679533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ARG were identified from assembled genomes using </a:t>
            </a:r>
            <a:r>
              <a:rPr lang="en-US" sz="1800" dirty="0" err="1">
                <a:effectLst/>
                <a:latin typeface="Times New Roman" panose="02020603050405020304" pitchFamily="18" charset="0"/>
                <a:ea typeface="Calibri" panose="020F0502020204030204" pitchFamily="34" charset="0"/>
              </a:rPr>
              <a:t>ABRicate</a:t>
            </a:r>
            <a:r>
              <a:rPr lang="en-US" sz="1800" dirty="0">
                <a:effectLst/>
                <a:latin typeface="Times New Roman" panose="02020603050405020304" pitchFamily="18" charset="0"/>
                <a:ea typeface="Calibri" panose="020F0502020204030204" pitchFamily="34" charset="0"/>
              </a:rPr>
              <a:t> v1.01, which draws from 5 different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VF were identified from assembled genomes using the VFDB tool and a “</a:t>
            </a:r>
            <a:r>
              <a:rPr lang="en-US" sz="1800" dirty="0" err="1">
                <a:effectLst/>
                <a:latin typeface="Times New Roman" panose="02020603050405020304" pitchFamily="18" charset="0"/>
                <a:ea typeface="Calibri" panose="020F0502020204030204" pitchFamily="34" charset="0"/>
              </a:rPr>
              <a:t>blastp</a:t>
            </a:r>
            <a:r>
              <a:rPr lang="en-US" sz="1800" dirty="0">
                <a:effectLst/>
                <a:latin typeface="Times New Roman" panose="02020603050405020304" pitchFamily="18" charset="0"/>
                <a:ea typeface="Calibri" panose="020F0502020204030204" pitchFamily="34" charset="0"/>
              </a:rPr>
              <a:t>” search against a published comprehensive dataset of staphylococcal VF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After the blast search, the best hit of virulence genes for each genome was chosen based on</a:t>
            </a:r>
            <a:r>
              <a:rPr lang="en-US" sz="1800" i="1" dirty="0">
                <a:effectLst/>
                <a:latin typeface="Times New Roman" panose="02020603050405020304" pitchFamily="18" charset="0"/>
                <a:ea typeface="Calibri" panose="020F0502020204030204" pitchFamily="34" charset="0"/>
              </a:rPr>
              <a:t> H</a:t>
            </a:r>
            <a:r>
              <a:rPr lang="en-US" sz="1800" dirty="0">
                <a:effectLst/>
                <a:latin typeface="Times New Roman" panose="02020603050405020304" pitchFamily="18" charset="0"/>
                <a:ea typeface="Calibri" panose="020F0502020204030204" pitchFamily="34" charset="0"/>
              </a:rPr>
              <a:t> values, which is essentially a score of how well the query protein sequence from database and assembled genomes from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cutoff was established for sequence similarity of 30% and a query length coverage of 50%, with any hits having values below these cutoffs discarded from the data set. Hits from each query sequence were then arranged according to their </a:t>
            </a:r>
            <a:r>
              <a:rPr lang="en-US" sz="1800" i="1" dirty="0">
                <a:effectLst/>
                <a:latin typeface="Times New Roman" panose="02020603050405020304" pitchFamily="18" charset="0"/>
                <a:ea typeface="Calibri" panose="020F0502020204030204" pitchFamily="34" charset="0"/>
              </a:rPr>
              <a:t>H </a:t>
            </a:r>
            <a:r>
              <a:rPr lang="en-US" sz="1800" dirty="0">
                <a:effectLst/>
                <a:latin typeface="Times New Roman" panose="02020603050405020304" pitchFamily="18" charset="0"/>
                <a:ea typeface="Calibri" panose="020F0502020204030204" pitchFamily="34" charset="0"/>
              </a:rPr>
              <a:t>value, and the hit with the largest </a:t>
            </a:r>
            <a:r>
              <a:rPr lang="en-US" sz="1800" i="1" dirty="0">
                <a:effectLst/>
                <a:latin typeface="Times New Roman" panose="02020603050405020304" pitchFamily="18" charset="0"/>
                <a:ea typeface="Calibri" panose="020F0502020204030204" pitchFamily="34" charset="0"/>
              </a:rPr>
              <a:t>H </a:t>
            </a:r>
            <a:r>
              <a:rPr lang="en-US" sz="1800" dirty="0">
                <a:effectLst/>
                <a:latin typeface="Times New Roman" panose="02020603050405020304" pitchFamily="18" charset="0"/>
                <a:ea typeface="Calibri" panose="020F0502020204030204" pitchFamily="34" charset="0"/>
              </a:rPr>
              <a:t>value (highest sequence similarity and query length coverage) was selected in order to prevent 1 VF query returning hits to 2 different genes within a given genome.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list of remaining VF were classified into 5 functional categories, as outlined in Naushad et al. (2019): 1) adherence, 2) exoenzymes, 3) host immune evasion, 4) iron uptake and metabolism, and 5) toxins (including hemolysins,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leukocidins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leukotoxins, toxic shock syndrome toxin, exfoliative toxins, type VII secretion system genes, phenol-soluble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modulins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enterotoxins, and exotoxins).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Briefly, an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value was calculated to determine homology between query protein sequences and blast hits (</a:t>
            </a:r>
            <a:r>
              <a:rPr lang="en-US" sz="1200" dirty="0" err="1">
                <a:effectLst/>
                <a:latin typeface="Times New Roman" panose="02020603050405020304" pitchFamily="18" charset="0"/>
                <a:ea typeface="Calibri" panose="020F0502020204030204" pitchFamily="34" charset="0"/>
              </a:rPr>
              <a:t>Fukiya</a:t>
            </a:r>
            <a:r>
              <a:rPr lang="en-US" sz="1200" dirty="0">
                <a:effectLst/>
                <a:latin typeface="Times New Roman" panose="02020603050405020304" pitchFamily="18" charset="0"/>
                <a:ea typeface="Calibri" panose="020F0502020204030204" pitchFamily="34" charset="0"/>
              </a:rPr>
              <a:t> et al., 2004).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values (in units of amino acids) between protein sequences were calculated using the following formula: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 </a:t>
            </a:r>
            <a:r>
              <a:rPr lang="en-US" sz="1200" i="1" dirty="0" err="1">
                <a:effectLst/>
                <a:latin typeface="Times New Roman" panose="02020603050405020304" pitchFamily="18" charset="0"/>
                <a:ea typeface="Calibri" panose="020F0502020204030204" pitchFamily="34" charset="0"/>
              </a:rPr>
              <a:t>VFid</a:t>
            </a:r>
            <a:r>
              <a:rPr lang="en-US" sz="1200" i="1" dirty="0">
                <a:effectLst/>
                <a:latin typeface="Times New Roman" panose="02020603050405020304" pitchFamily="18" charset="0"/>
                <a:ea typeface="Calibri" panose="020F0502020204030204" pitchFamily="34" charset="0"/>
              </a:rPr>
              <a:t> × </a:t>
            </a:r>
            <a:r>
              <a:rPr lang="en-US" sz="1200" i="1" dirty="0" err="1">
                <a:effectLst/>
                <a:latin typeface="Times New Roman" panose="02020603050405020304" pitchFamily="18" charset="0"/>
                <a:ea typeface="Calibri" panose="020F0502020204030204" pitchFamily="34" charset="0"/>
              </a:rPr>
              <a:t>Lm</a:t>
            </a:r>
            <a:r>
              <a:rPr lang="en-US" sz="1200" i="1" dirty="0">
                <a:effectLst/>
                <a:latin typeface="Times New Roman" panose="02020603050405020304" pitchFamily="18" charset="0"/>
                <a:ea typeface="Calibri" panose="020F0502020204030204" pitchFamily="34" charset="0"/>
              </a:rPr>
              <a:t>/</a:t>
            </a:r>
            <a:r>
              <a:rPr lang="en-US" sz="1200" i="1" dirty="0" err="1">
                <a:effectLst/>
                <a:latin typeface="Times New Roman" panose="02020603050405020304" pitchFamily="18" charset="0"/>
                <a:ea typeface="Calibri" panose="020F0502020204030204" pitchFamily="34" charset="0"/>
              </a:rPr>
              <a:t>Lq</a:t>
            </a:r>
            <a:r>
              <a:rPr lang="en-US" sz="1200" dirty="0">
                <a:effectLst/>
                <a:latin typeface="Times New Roman" panose="02020603050405020304" pitchFamily="18" charset="0"/>
                <a:ea typeface="Calibri" panose="020F0502020204030204" pitchFamily="34" charset="0"/>
              </a:rPr>
              <a:t>, where </a:t>
            </a:r>
            <a:r>
              <a:rPr lang="en-US" sz="1200" i="1" dirty="0" err="1">
                <a:effectLst/>
                <a:latin typeface="Times New Roman" panose="02020603050405020304" pitchFamily="18" charset="0"/>
                <a:ea typeface="Calibri" panose="020F0502020204030204" pitchFamily="34" charset="0"/>
              </a:rPr>
              <a:t>VFid</a:t>
            </a:r>
            <a:r>
              <a:rPr lang="en-US" sz="1200" i="1" dirty="0">
                <a:effectLst/>
                <a:latin typeface="Times New Roman" panose="02020603050405020304" pitchFamily="18" charset="0"/>
                <a:ea typeface="Calibri" panose="020F0502020204030204" pitchFamily="34" charset="0"/>
              </a:rPr>
              <a:t> </a:t>
            </a:r>
            <a:r>
              <a:rPr lang="en-US" sz="1200" dirty="0">
                <a:effectLst/>
                <a:latin typeface="Times New Roman" panose="02020603050405020304" pitchFamily="18" charset="0"/>
                <a:ea typeface="Calibri" panose="020F0502020204030204" pitchFamily="34" charset="0"/>
              </a:rPr>
              <a:t>represents the percent similarity between the VF query sequence and the identified protein sequence (expressed as proportion between 0 and 1), </a:t>
            </a:r>
            <a:r>
              <a:rPr lang="en-US" sz="1200" i="1" dirty="0" err="1">
                <a:effectLst/>
                <a:latin typeface="Times New Roman" panose="02020603050405020304" pitchFamily="18" charset="0"/>
                <a:ea typeface="Calibri" panose="020F0502020204030204" pitchFamily="34" charset="0"/>
              </a:rPr>
              <a:t>Lm</a:t>
            </a:r>
            <a:r>
              <a:rPr lang="en-US" sz="1200" dirty="0">
                <a:effectLst/>
                <a:latin typeface="Times New Roman" panose="02020603050405020304" pitchFamily="18" charset="0"/>
                <a:ea typeface="Calibri" panose="020F0502020204030204" pitchFamily="34" charset="0"/>
              </a:rPr>
              <a:t> represents the alignment length, and </a:t>
            </a:r>
            <a:r>
              <a:rPr lang="en-US" sz="1200" i="1" dirty="0" err="1">
                <a:effectLst/>
                <a:latin typeface="Times New Roman" panose="02020603050405020304" pitchFamily="18" charset="0"/>
                <a:ea typeface="Calibri" panose="020F0502020204030204" pitchFamily="34" charset="0"/>
              </a:rPr>
              <a:t>Lq</a:t>
            </a:r>
            <a:r>
              <a:rPr lang="en-US" sz="1200" dirty="0">
                <a:effectLst/>
                <a:latin typeface="Times New Roman" panose="02020603050405020304" pitchFamily="18" charset="0"/>
                <a:ea typeface="Calibri" panose="020F0502020204030204" pitchFamily="34" charset="0"/>
              </a:rPr>
              <a:t> denotes the length of the query sequence (</a:t>
            </a:r>
            <a:r>
              <a:rPr lang="en-US" sz="1200" dirty="0" err="1">
                <a:effectLst/>
                <a:latin typeface="Times New Roman" panose="02020603050405020304" pitchFamily="18" charset="0"/>
                <a:ea typeface="Calibri" panose="020F0502020204030204" pitchFamily="34" charset="0"/>
              </a:rPr>
              <a:t>Fukiya</a:t>
            </a:r>
            <a:r>
              <a:rPr lang="en-US" sz="1200" dirty="0">
                <a:effectLst/>
                <a:latin typeface="Times New Roman" panose="02020603050405020304" pitchFamily="18" charset="0"/>
                <a:ea typeface="Calibri" panose="020F0502020204030204" pitchFamily="34" charset="0"/>
              </a:rPr>
              <a:t> et al., 2004).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38</a:t>
            </a:fld>
            <a:endParaRPr lang="en-US"/>
          </a:p>
        </p:txBody>
      </p:sp>
    </p:spTree>
    <p:extLst>
      <p:ext uri="{BB962C8B-B14F-4D97-AF65-F5344CB8AC3E}">
        <p14:creationId xmlns:p14="http://schemas.microsoft.com/office/powerpoint/2010/main" val="1574497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Descriptive statistics were generated to compare parity and DIM of the cow, quarter location, and average SCC associated with each persistent IMI between the two SCC categories (HIGH vs. 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After checking distribution of the data, used a Mann Whitney U test or Fisher’s Exact test as appropriate to compare metrics the two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Separate mixed-effects logistic regression models were made using ST (as determined by MLST), ST cluster, </a:t>
            </a:r>
            <a:r>
              <a:rPr lang="en-US" sz="1800" i="1"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carriage, and VF number as the predictor, SCC category as the outcome, and herd as a random effect using the “lme4” package (R Development Core Team, 2023). </a:t>
            </a: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99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1.</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Example of dendrogram of the RAPD fingerprints of 13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isolates representative of an IMI associated with a persistently high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≥200,000 cells/mL)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or low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&lt;200,000 cells/mL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SCC, originating from Farm H. RAPD types were assigned an arbitrary lower case letter based on the clustering. Seven RAPD types were identified from the 13 isolates causing IMI.</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40</a:t>
            </a:fld>
            <a:endParaRPr lang="en-US"/>
          </a:p>
        </p:txBody>
      </p:sp>
    </p:spTree>
    <p:extLst>
      <p:ext uri="{BB962C8B-B14F-4D97-AF65-F5344CB8AC3E}">
        <p14:creationId xmlns:p14="http://schemas.microsoft.com/office/powerpoint/2010/main" val="3849682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2.</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Carriage of the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blaZ</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gene (encoding for the production of β-lactamase)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by SCC category. </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isolates in the HIGH category (n = 15) come from IMI which had an SCC of ≥200,000 cells/mL associated with all quarter-day observations, and all isolates in the LOW (n = 15) category come from IMI which had an SCC of &lt;200,000 cells/mL associated with all quarter-day observations.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45</a:t>
            </a:fld>
            <a:endParaRPr lang="en-US"/>
          </a:p>
        </p:txBody>
      </p:sp>
    </p:spTree>
    <p:extLst>
      <p:ext uri="{BB962C8B-B14F-4D97-AF65-F5344CB8AC3E}">
        <p14:creationId xmlns:p14="http://schemas.microsoft.com/office/powerpoint/2010/main" val="1592380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3.</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Distributions of putative virulence genes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by virulence type. Isolates of the same strain type (ST; determined by multilocus sequence typing) are listed sequentially. Scheme for grouping putative virulence genes by type adapted from Naushad et al.,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Assembly 12 and 10- little different from assembly 24; 12 and 10 from one farm, 24 from a different farm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46</a:t>
            </a:fld>
            <a:endParaRPr lang="en-US"/>
          </a:p>
        </p:txBody>
      </p:sp>
    </p:spTree>
    <p:extLst>
      <p:ext uri="{BB962C8B-B14F-4D97-AF65-F5344CB8AC3E}">
        <p14:creationId xmlns:p14="http://schemas.microsoft.com/office/powerpoint/2010/main" val="771302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3.</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Distributions of putative virulence genes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by virulence type. Isolates of the same strain type (ST; determined by multilocus sequence typing) are listed sequentially. Scheme for grouping putative virulence genes by type adapted from Naushad et al.,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Assembly 12 and 10- little different from assembly 24; 12 and 10 from one farm, 24 from a different farm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47</a:t>
            </a:fld>
            <a:endParaRPr lang="en-US"/>
          </a:p>
        </p:txBody>
      </p:sp>
    </p:spTree>
    <p:extLst>
      <p:ext uri="{BB962C8B-B14F-4D97-AF65-F5344CB8AC3E}">
        <p14:creationId xmlns:p14="http://schemas.microsoft.com/office/powerpoint/2010/main" val="4279429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rPr>
              <a:t>Table 6.1</a:t>
            </a:r>
            <a:r>
              <a:rPr lang="en-US" sz="1800" kern="0" dirty="0">
                <a:solidFill>
                  <a:srgbClr val="000000"/>
                </a:solidFill>
                <a:effectLst/>
                <a:latin typeface="Times New Roman" panose="02020603050405020304" pitchFamily="18" charset="0"/>
                <a:ea typeface="Times New Roman" panose="02020603050405020304" pitchFamily="18" charset="0"/>
              </a:rPr>
              <a:t> Agreement between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gene carriage and phenotypic susceptibility (using agar dilution) to penicillin by strain type (ST; as determined by MLST) for 27 </a:t>
            </a:r>
            <a:r>
              <a:rPr lang="en-US" sz="1800" i="1" kern="0" dirty="0">
                <a:solidFill>
                  <a:srgbClr val="000000"/>
                </a:solidFill>
                <a:effectLst/>
                <a:latin typeface="Times New Roman" panose="02020603050405020304" pitchFamily="18" charset="0"/>
                <a:ea typeface="Times New Roman" panose="02020603050405020304" pitchFamily="18" charset="0"/>
              </a:rPr>
              <a:t>Staphylococcus chromogenes </a:t>
            </a:r>
            <a:r>
              <a:rPr lang="en-US" sz="1800" kern="0" dirty="0">
                <a:solidFill>
                  <a:srgbClr val="000000"/>
                </a:solidFill>
                <a:effectLst/>
                <a:latin typeface="Times New Roman" panose="02020603050405020304" pitchFamily="18" charset="0"/>
                <a:ea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Y = positive for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S = susceptible to penicillin; R = resistant to penicillin.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48</a:t>
            </a:fld>
            <a:endParaRPr lang="en-US"/>
          </a:p>
        </p:txBody>
      </p:sp>
    </p:spTree>
    <p:extLst>
      <p:ext uri="{BB962C8B-B14F-4D97-AF65-F5344CB8AC3E}">
        <p14:creationId xmlns:p14="http://schemas.microsoft.com/office/powerpoint/2010/main" val="2939135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with that, I’d like to acknowledge everyone who’s contributed to the work included in this dissertation: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my advisor…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Members of my committee, dr. </a:t>
            </a:r>
            <a:r>
              <a:rPr lang="en-US" dirty="0" err="1"/>
              <a:t>godden</a:t>
            </a:r>
            <a:r>
              <a:rPr lang="en-US" dirty="0"/>
              <a:t>, dr. </a:t>
            </a:r>
            <a:r>
              <a:rPr lang="en-US" dirty="0" err="1"/>
              <a:t>neher</a:t>
            </a:r>
            <a:r>
              <a:rPr lang="en-US" dirty="0"/>
              <a:t>, who served as committee chair, dr. smith and dr. </a:t>
            </a:r>
            <a:r>
              <a:rPr lang="en-US" dirty="0" err="1"/>
              <a:t>crothers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additional thank you to dr. </a:t>
            </a:r>
            <a:r>
              <a:rPr lang="en-US" dirty="0" err="1"/>
              <a:t>godden</a:t>
            </a:r>
            <a:r>
              <a:rPr lang="en-US" dirty="0"/>
              <a:t> and dr. </a:t>
            </a:r>
            <a:r>
              <a:rPr lang="en-US" dirty="0" err="1"/>
              <a:t>neher</a:t>
            </a:r>
            <a:r>
              <a:rPr lang="en-US" dirty="0"/>
              <a:t> who are co-authors on a publication included in this dissertation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take a moment to acknowledge collaborators from other institutions who have contributed to the work I talked about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pamela Adkins at Missouri, who did all the bacterial species identification by MALDI-TOF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Simon Dufour who has been collaborating with us on data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Dr. </a:t>
            </a:r>
            <a:r>
              <a:rPr lang="en-US" dirty="0" err="1"/>
              <a:t>ashma</a:t>
            </a:r>
            <a:r>
              <a:rPr lang="en-US" dirty="0"/>
              <a:t> </a:t>
            </a:r>
            <a:r>
              <a:rPr lang="en-US" dirty="0" err="1"/>
              <a:t>chakrawarti</a:t>
            </a:r>
            <a:r>
              <a:rPr lang="en-US" dirty="0"/>
              <a:t>, a recent PhD graduate from the Barlow lab, who contributed to the bioinformatic work in the last project I spoke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amazing research team of UVM undergraduate students and recent grads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Members of the Barlow Lab over the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participating producers; </a:t>
            </a:r>
            <a:r>
              <a:rPr lang="en-US" sz="1800" dirty="0">
                <a:effectLst/>
                <a:latin typeface="Times New Roman" panose="02020603050405020304" pitchFamily="18" charset="0"/>
                <a:ea typeface="Calibri" panose="020F0502020204030204" pitchFamily="34" charset="0"/>
              </a:rPr>
              <a:t>for giving us their time and allowing us to collect samples from their farms; and </a:t>
            </a:r>
            <a:r>
              <a:rPr lang="en-US" dirty="0"/>
              <a:t>who mostly kept their grumbling to themselves when we slowed down milking chores during herd samplings; we truly could not have completed any of this work without them, and I very much appreciate them welcoming a bunch of students onto their farms during their busiest time of 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funding for the field trial came from a USDA OREI grant, and my current funding comes from a USDA-NIFA predoctoral fellowship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everyone for your time and attention, and I’d love to welcome any questions or comments</a:t>
            </a:r>
          </a:p>
        </p:txBody>
      </p:sp>
      <p:sp>
        <p:nvSpPr>
          <p:cNvPr id="4" name="Slide Number Placeholder 3"/>
          <p:cNvSpPr>
            <a:spLocks noGrp="1"/>
          </p:cNvSpPr>
          <p:nvPr>
            <p:ph type="sldNum" sz="quarter" idx="5"/>
          </p:nvPr>
        </p:nvSpPr>
        <p:spPr/>
        <p:txBody>
          <a:bodyPr/>
          <a:lstStyle/>
          <a:p>
            <a:fld id="{CE879450-C471-45A3-914E-E173B4AA9862}" type="slidenum">
              <a:rPr lang="en-US" smtClean="0"/>
              <a:t>51</a:t>
            </a:fld>
            <a:endParaRPr lang="en-US"/>
          </a:p>
        </p:txBody>
      </p:sp>
    </p:spTree>
    <p:extLst>
      <p:ext uri="{BB962C8B-B14F-4D97-AF65-F5344CB8AC3E}">
        <p14:creationId xmlns:p14="http://schemas.microsoft.com/office/powerpoint/2010/main" val="1827649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b="0" i="0" u="none" strike="noStrike" dirty="0">
                <a:solidFill>
                  <a:srgbClr val="000000"/>
                </a:solidFill>
                <a:effectLst/>
                <a:latin typeface="Calibri" panose="020F0502020204030204" pitchFamily="34" charset="0"/>
              </a:rPr>
              <a:t>Chromogenes: median = 1.4, range =</a:t>
            </a:r>
            <a:r>
              <a:rPr lang="en-US" dirty="0"/>
              <a:t> </a:t>
            </a:r>
            <a:r>
              <a:rPr lang="en-US" sz="1800" b="0" i="0" u="none" strike="noStrike" dirty="0">
                <a:solidFill>
                  <a:srgbClr val="000000"/>
                </a:solidFill>
                <a:effectLst/>
                <a:latin typeface="Calibri" panose="020F0502020204030204" pitchFamily="34" charset="0"/>
              </a:rPr>
              <a:t>7.2 -</a:t>
            </a:r>
            <a:r>
              <a:rPr lang="en-US" dirty="0"/>
              <a:t> </a:t>
            </a:r>
            <a:r>
              <a:rPr lang="en-US" sz="1800" b="0" i="0" u="none" strike="noStrike" dirty="0">
                <a:solidFill>
                  <a:srgbClr val="000000"/>
                </a:solidFill>
                <a:effectLst/>
                <a:latin typeface="Calibri" panose="020F0502020204030204" pitchFamily="34" charset="0"/>
              </a:rPr>
              <a:t>0.07</a:t>
            </a:r>
            <a:r>
              <a:rPr lang="en-US" dirty="0"/>
              <a:t> </a:t>
            </a:r>
          </a:p>
          <a:p>
            <a:r>
              <a:rPr lang="en-US" sz="1800" b="0" i="0" u="none" strike="noStrike" dirty="0">
                <a:solidFill>
                  <a:srgbClr val="000000"/>
                </a:solidFill>
                <a:effectLst/>
                <a:latin typeface="Calibri" panose="020F0502020204030204" pitchFamily="34" charset="0"/>
              </a:rPr>
              <a:t>No growth: Median =1.2, range = 0 -</a:t>
            </a:r>
            <a:r>
              <a:rPr lang="en-US" dirty="0"/>
              <a:t> </a:t>
            </a:r>
            <a:r>
              <a:rPr lang="en-US" sz="1800" b="0" i="0" u="none" strike="noStrike" dirty="0">
                <a:solidFill>
                  <a:srgbClr val="000000"/>
                </a:solidFill>
                <a:effectLst/>
                <a:latin typeface="Calibri" panose="020F0502020204030204" pitchFamily="34" charset="0"/>
              </a:rPr>
              <a:t>7.6</a:t>
            </a:r>
          </a:p>
          <a:p>
            <a:r>
              <a:rPr lang="en-US" sz="1800" b="0" i="0" u="none" strike="noStrike" dirty="0">
                <a:solidFill>
                  <a:srgbClr val="000000"/>
                </a:solidFill>
                <a:effectLst/>
                <a:latin typeface="Calibri" panose="020F0502020204030204" pitchFamily="34" charset="0"/>
              </a:rPr>
              <a:t>Aureus: median = 1.8, range =</a:t>
            </a:r>
            <a:r>
              <a:rPr lang="en-US" dirty="0"/>
              <a:t> </a:t>
            </a:r>
            <a:r>
              <a:rPr lang="en-US" sz="1800" b="0" i="0" u="none" strike="noStrike" dirty="0">
                <a:solidFill>
                  <a:srgbClr val="000000"/>
                </a:solidFill>
                <a:effectLst/>
                <a:latin typeface="Calibri" panose="020F0502020204030204" pitchFamily="34" charset="0"/>
              </a:rPr>
              <a:t>0.04 –</a:t>
            </a:r>
            <a:r>
              <a:rPr lang="en-US" dirty="0"/>
              <a:t> </a:t>
            </a:r>
            <a:r>
              <a:rPr lang="en-US" sz="1800" b="0" i="0" u="none" strike="noStrike" dirty="0">
                <a:solidFill>
                  <a:srgbClr val="000000"/>
                </a:solidFill>
                <a:effectLst/>
                <a:latin typeface="Calibri" panose="020F0502020204030204" pitchFamily="34" charset="0"/>
              </a:rPr>
              <a:t>6</a:t>
            </a:r>
          </a:p>
          <a:p>
            <a:endParaRPr lang="en-US" sz="1800" b="0" i="0" u="none" strike="noStrike" dirty="0">
              <a:solidFill>
                <a:srgbClr val="000000"/>
              </a:solidFill>
              <a:effectLst/>
              <a:latin typeface="Calibri" panose="020F0502020204030204" pitchFamily="34" charset="0"/>
            </a:endParaRPr>
          </a:p>
          <a:p>
            <a:r>
              <a:rPr lang="en-US" b="1" i="0" dirty="0">
                <a:solidFill>
                  <a:srgbClr val="000000"/>
                </a:solidFill>
                <a:effectLst/>
                <a:highlight>
                  <a:srgbClr val="FFFFFF"/>
                </a:highlight>
                <a:latin typeface="Aptos" panose="020B0004020202020204" pitchFamily="34" charset="0"/>
              </a:rPr>
              <a:t>Figure S1</a:t>
            </a:r>
            <a:r>
              <a:rPr lang="en-US" b="0" i="0" dirty="0">
                <a:solidFill>
                  <a:srgbClr val="000000"/>
                </a:solidFill>
                <a:effectLst/>
                <a:highlight>
                  <a:srgbClr val="FFFFFF"/>
                </a:highlight>
                <a:latin typeface="Aptos" panose="020B0004020202020204" pitchFamily="34" charset="0"/>
              </a:rPr>
              <a:t>. Variation in somatic cell score (SCS) for quarters with consecutive observations (≥2) repeatedly positive for an IMI due to S. chromogenes and S. aureus, or repeatedly identified as no growth. The absolute difference was found between the minimum and maximum SCS observed for a quarter over consecutive observations of an IMI due to the same NASM species (or repeated observations of no growth), and is presented as variation in SCS. Quarter-day observations were collected from 1,272 quarters belonging to 360 cows during a longitudinal, cross-sectional observational study of 10 certified organic dairy farms in Vermont (US). 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56</a:t>
            </a:fld>
            <a:endParaRPr lang="en-US"/>
          </a:p>
        </p:txBody>
      </p:sp>
    </p:spTree>
    <p:extLst>
      <p:ext uri="{BB962C8B-B14F-4D97-AF65-F5344CB8AC3E}">
        <p14:creationId xmlns:p14="http://schemas.microsoft.com/office/powerpoint/2010/main" val="2179261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“It is well established that NAS is the most commonly isolated group of bacteria from bovine milk samples worldwide; therefore, understanding their effect on udder health is essential”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1"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800" b="0" i="0" u="none" strike="noStrike" baseline="0" dirty="0">
                <a:latin typeface="MinionPro-Regular"/>
              </a:rPr>
              <a:t>Following </a:t>
            </a:r>
            <a:r>
              <a:rPr lang="en-US" sz="1800" b="0" i="0" u="none" strike="noStrike" baseline="0" dirty="0">
                <a:latin typeface="MinionPro-It"/>
              </a:rPr>
              <a:t>S. chromogenes</a:t>
            </a:r>
            <a:r>
              <a:rPr lang="en-US" sz="1800" b="0" i="0" u="none" strike="noStrike" baseline="0" dirty="0">
                <a:latin typeface="MinionPro-Regular"/>
              </a:rPr>
              <a:t>, the most frequently identified NAS are </a:t>
            </a:r>
            <a:r>
              <a:rPr lang="en-US" sz="1800" b="0" i="0" u="none" strike="noStrike" baseline="0" dirty="0">
                <a:latin typeface="MinionPro-It"/>
              </a:rPr>
              <a:t>S. simulans</a:t>
            </a:r>
            <a:r>
              <a:rPr lang="en-US" sz="1800" b="0" i="0" u="none" strike="noStrike" baseline="0" dirty="0">
                <a:latin typeface="MinionPro-Regular"/>
              </a:rPr>
              <a:t>, </a:t>
            </a:r>
            <a:r>
              <a:rPr lang="en-US" sz="1800" b="0" i="0" u="none" strike="noStrike" baseline="0" dirty="0">
                <a:latin typeface="MinionPro-It"/>
              </a:rPr>
              <a:t>S. xylosus</a:t>
            </a:r>
            <a:r>
              <a:rPr lang="en-US" sz="1800" b="0" i="0" u="none" strike="noStrike" baseline="0" dirty="0">
                <a:latin typeface="MinionPro-Regular"/>
              </a:rPr>
              <a:t>, </a:t>
            </a:r>
            <a:r>
              <a:rPr lang="en-US" sz="1800" b="0" i="0" u="none" strike="noStrike" baseline="0" dirty="0">
                <a:latin typeface="MinionPro-It"/>
              </a:rPr>
              <a:t>S. haemolyticus</a:t>
            </a:r>
            <a:r>
              <a:rPr lang="en-US" sz="1800" b="0" i="0" u="none" strike="noStrike" baseline="0" dirty="0">
                <a:latin typeface="MinionPro-Regular"/>
              </a:rPr>
              <a:t>, and </a:t>
            </a:r>
            <a:r>
              <a:rPr lang="en-US" sz="1800" b="0" i="0" u="none" strike="noStrike" baseline="0" dirty="0">
                <a:latin typeface="MinionPro-It"/>
              </a:rPr>
              <a:t>S. epidermidis</a:t>
            </a:r>
            <a:r>
              <a:rPr lang="en-US" sz="1800" b="0" i="0" u="none" strike="noStrike" baseline="0" dirty="0">
                <a:latin typeface="MinionPro-Regular"/>
              </a:rPr>
              <a:t>. While there are some regional differences in overall prevalence, these species are consistently isolated from milk samples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5</a:t>
            </a:fld>
            <a:endParaRPr lang="en-US"/>
          </a:p>
        </p:txBody>
      </p:sp>
    </p:spTree>
    <p:extLst>
      <p:ext uri="{BB962C8B-B14F-4D97-AF65-F5344CB8AC3E}">
        <p14:creationId xmlns:p14="http://schemas.microsoft.com/office/powerpoint/2010/main" val="628520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(Chen et al., 2016) and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blastp</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search against published comprehensive dataset of staphylococcal VF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(Naushad et al., 2019).</a:t>
            </a: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Huebner et al., 2021</a:t>
            </a:r>
          </a:p>
          <a:p>
            <a:endParaRPr lang="en-US" b="0" i="0" dirty="0">
              <a:solidFill>
                <a:srgbClr val="222222"/>
              </a:solidFill>
              <a:effectLst/>
              <a:highlight>
                <a:srgbClr val="FFFFFF"/>
              </a:highlight>
              <a:latin typeface="helvetica neue"/>
            </a:endParaRPr>
          </a:p>
          <a:p>
            <a:r>
              <a:rPr lang="en-US" b="0" i="0" dirty="0">
                <a:solidFill>
                  <a:srgbClr val="222222"/>
                </a:solidFill>
                <a:effectLst/>
                <a:highlight>
                  <a:srgbClr val="FFFFFF"/>
                </a:highlight>
                <a:latin typeface="helvetica neue"/>
              </a:rPr>
              <a:t>Gaber Y, </a:t>
            </a:r>
            <a:r>
              <a:rPr lang="en-US" b="0" i="0" dirty="0" err="1">
                <a:solidFill>
                  <a:srgbClr val="222222"/>
                </a:solidFill>
                <a:effectLst/>
                <a:highlight>
                  <a:srgbClr val="FFFFFF"/>
                </a:highlight>
                <a:latin typeface="helvetica neue"/>
              </a:rPr>
              <a:t>TumAllah</a:t>
            </a:r>
            <a:r>
              <a:rPr lang="en-US" b="0" i="0" dirty="0">
                <a:solidFill>
                  <a:srgbClr val="222222"/>
                </a:solidFill>
                <a:effectLst/>
                <a:highlight>
                  <a:srgbClr val="FFFFFF"/>
                </a:highlight>
                <a:latin typeface="helvetica neue"/>
              </a:rPr>
              <a:t> HM, </a:t>
            </a:r>
            <a:r>
              <a:rPr lang="en-US" b="0" i="0" dirty="0" err="1">
                <a:solidFill>
                  <a:srgbClr val="222222"/>
                </a:solidFill>
                <a:effectLst/>
                <a:highlight>
                  <a:srgbClr val="FFFFFF"/>
                </a:highlight>
                <a:latin typeface="helvetica neue"/>
              </a:rPr>
              <a:t>AbdelAllah</a:t>
            </a:r>
            <a:r>
              <a:rPr lang="en-US" b="0" i="0" dirty="0">
                <a:solidFill>
                  <a:srgbClr val="222222"/>
                </a:solidFill>
                <a:effectLst/>
                <a:highlight>
                  <a:srgbClr val="FFFFFF"/>
                </a:highlight>
                <a:latin typeface="helvetica neue"/>
              </a:rPr>
              <a:t> NH, Al-</a:t>
            </a:r>
            <a:r>
              <a:rPr lang="en-US" b="0" i="0" dirty="0" err="1">
                <a:solidFill>
                  <a:srgbClr val="222222"/>
                </a:solidFill>
                <a:effectLst/>
                <a:highlight>
                  <a:srgbClr val="FFFFFF"/>
                </a:highlight>
                <a:latin typeface="helvetica neue"/>
              </a:rPr>
              <a:t>Zereini</a:t>
            </a:r>
            <a:r>
              <a:rPr lang="en-US" b="0" i="0" dirty="0">
                <a:solidFill>
                  <a:srgbClr val="222222"/>
                </a:solidFill>
                <a:effectLst/>
                <a:highlight>
                  <a:srgbClr val="FFFFFF"/>
                </a:highlight>
                <a:latin typeface="helvetica neue"/>
              </a:rPr>
              <a:t> WA, Abu-</a:t>
            </a:r>
            <a:r>
              <a:rPr lang="en-US" b="0" i="0" dirty="0" err="1">
                <a:solidFill>
                  <a:srgbClr val="222222"/>
                </a:solidFill>
                <a:effectLst/>
                <a:highlight>
                  <a:srgbClr val="FFFFFF"/>
                </a:highlight>
                <a:latin typeface="helvetica neue"/>
              </a:rPr>
              <a:t>Lubad</a:t>
            </a:r>
            <a:r>
              <a:rPr lang="en-US" b="0" i="0" dirty="0">
                <a:solidFill>
                  <a:srgbClr val="222222"/>
                </a:solidFill>
                <a:effectLst/>
                <a:highlight>
                  <a:srgbClr val="FFFFFF"/>
                </a:highlight>
                <a:latin typeface="helvetica neue"/>
              </a:rPr>
              <a:t> MA, </a:t>
            </a:r>
            <a:r>
              <a:rPr lang="en-US" b="0" i="0" dirty="0" err="1">
                <a:solidFill>
                  <a:srgbClr val="222222"/>
                </a:solidFill>
                <a:effectLst/>
                <a:highlight>
                  <a:srgbClr val="FFFFFF"/>
                </a:highlight>
                <a:latin typeface="helvetica neue"/>
              </a:rPr>
              <a:t>Aqel</a:t>
            </a:r>
            <a:r>
              <a:rPr lang="en-US" b="0" i="0" dirty="0">
                <a:solidFill>
                  <a:srgbClr val="222222"/>
                </a:solidFill>
                <a:effectLst/>
                <a:highlight>
                  <a:srgbClr val="FFFFFF"/>
                </a:highlight>
                <a:latin typeface="helvetica neue"/>
              </a:rPr>
              <a:t> AA, </a:t>
            </a:r>
            <a:r>
              <a:rPr lang="en-US" b="0" i="0" dirty="0" err="1">
                <a:solidFill>
                  <a:srgbClr val="222222"/>
                </a:solidFill>
                <a:effectLst/>
                <a:highlight>
                  <a:srgbClr val="FFFFFF"/>
                </a:highlight>
                <a:latin typeface="helvetica neue"/>
              </a:rPr>
              <a:t>Elkhatib</a:t>
            </a:r>
            <a:r>
              <a:rPr lang="en-US" b="0" i="0" dirty="0">
                <a:solidFill>
                  <a:srgbClr val="222222"/>
                </a:solidFill>
                <a:effectLst/>
                <a:highlight>
                  <a:srgbClr val="FFFFFF"/>
                </a:highlight>
                <a:latin typeface="helvetica neue"/>
              </a:rPr>
              <a:t> WF, Goering RV, Soliman AM. Emergence and Genomic Characterization of a </a:t>
            </a:r>
            <a:r>
              <a:rPr lang="en-US" b="0" i="1" dirty="0">
                <a:solidFill>
                  <a:srgbClr val="222222"/>
                </a:solidFill>
                <a:effectLst/>
                <a:highlight>
                  <a:srgbClr val="FFFFFF"/>
                </a:highlight>
                <a:latin typeface="helvetica neue"/>
              </a:rPr>
              <a:t>spa</a:t>
            </a:r>
            <a:r>
              <a:rPr lang="en-US" b="0" i="0" dirty="0">
                <a:solidFill>
                  <a:srgbClr val="222222"/>
                </a:solidFill>
                <a:effectLst/>
                <a:highlight>
                  <a:srgbClr val="FFFFFF"/>
                </a:highlight>
                <a:latin typeface="helvetica neue"/>
              </a:rPr>
              <a:t> Type t4407 ST6-SCC</a:t>
            </a:r>
            <a:r>
              <a:rPr lang="en-US" b="0" i="1" dirty="0">
                <a:solidFill>
                  <a:srgbClr val="222222"/>
                </a:solidFill>
                <a:effectLst/>
                <a:highlight>
                  <a:srgbClr val="FFFFFF"/>
                </a:highlight>
                <a:latin typeface="helvetica neue"/>
              </a:rPr>
              <a:t>mec</a:t>
            </a:r>
            <a:r>
              <a:rPr lang="en-US" b="0" i="0" dirty="0">
                <a:solidFill>
                  <a:srgbClr val="222222"/>
                </a:solidFill>
                <a:effectLst/>
                <a:highlight>
                  <a:srgbClr val="FFFFFF"/>
                </a:highlight>
                <a:latin typeface="helvetica neue"/>
              </a:rPr>
              <a:t> Type </a:t>
            </a:r>
            <a:r>
              <a:rPr lang="en-US" b="0" i="0" dirty="0" err="1">
                <a:solidFill>
                  <a:srgbClr val="222222"/>
                </a:solidFill>
                <a:effectLst/>
                <a:highlight>
                  <a:srgbClr val="FFFFFF"/>
                </a:highlight>
                <a:latin typeface="helvetica neue"/>
              </a:rPr>
              <a:t>IVa</a:t>
            </a:r>
            <a:r>
              <a:rPr lang="en-US" b="0" i="0" dirty="0">
                <a:solidFill>
                  <a:srgbClr val="222222"/>
                </a:solidFill>
                <a:effectLst/>
                <a:highlight>
                  <a:srgbClr val="FFFFFF"/>
                </a:highlight>
                <a:latin typeface="helvetica neue"/>
              </a:rPr>
              <a:t> Methicillin-Resistant </a:t>
            </a:r>
            <a:r>
              <a:rPr lang="en-US" b="0" i="1" dirty="0">
                <a:solidFill>
                  <a:srgbClr val="222222"/>
                </a:solidFill>
                <a:effectLst/>
                <a:highlight>
                  <a:srgbClr val="FFFFFF"/>
                </a:highlight>
                <a:latin typeface="helvetica neue"/>
              </a:rPr>
              <a:t>Staphylococcus aureus</a:t>
            </a:r>
            <a:r>
              <a:rPr lang="en-US" b="0" i="0" dirty="0">
                <a:solidFill>
                  <a:srgbClr val="222222"/>
                </a:solidFill>
                <a:effectLst/>
                <a:highlight>
                  <a:srgbClr val="FFFFFF"/>
                </a:highlight>
                <a:latin typeface="helvetica neue"/>
              </a:rPr>
              <a:t> Strain Isolated from Al-</a:t>
            </a:r>
            <a:r>
              <a:rPr lang="en-US" b="0" i="0" dirty="0" err="1">
                <a:solidFill>
                  <a:srgbClr val="222222"/>
                </a:solidFill>
                <a:effectLst/>
                <a:highlight>
                  <a:srgbClr val="FFFFFF"/>
                </a:highlight>
                <a:latin typeface="helvetica neue"/>
              </a:rPr>
              <a:t>Karak</a:t>
            </a:r>
            <a:r>
              <a:rPr lang="en-US" b="0" i="0" dirty="0">
                <a:solidFill>
                  <a:srgbClr val="222222"/>
                </a:solidFill>
                <a:effectLst/>
                <a:highlight>
                  <a:srgbClr val="FFFFFF"/>
                </a:highlight>
                <a:latin typeface="helvetica neue"/>
              </a:rPr>
              <a:t> Hospital, Jordan. </a:t>
            </a:r>
            <a:r>
              <a:rPr lang="en-US" b="0" i="1" dirty="0" err="1">
                <a:solidFill>
                  <a:srgbClr val="222222"/>
                </a:solidFill>
                <a:effectLst/>
                <a:highlight>
                  <a:srgbClr val="FFFFFF"/>
                </a:highlight>
                <a:latin typeface="helvetica neue"/>
              </a:rPr>
              <a:t>Medicina</a:t>
            </a:r>
            <a:r>
              <a:rPr lang="en-US" b="0" i="0" dirty="0">
                <a:solidFill>
                  <a:srgbClr val="222222"/>
                </a:solidFill>
                <a:effectLst/>
                <a:highlight>
                  <a:srgbClr val="FFFFFF"/>
                </a:highlight>
                <a:latin typeface="helvetica neue"/>
              </a:rPr>
              <a:t>. 2024; 60(2):295. https://doi.org/10.3390/medicina60020295</a:t>
            </a:r>
          </a:p>
          <a:p>
            <a:endParaRPr lang="en-US" sz="1200" b="0" i="0" dirty="0">
              <a:solidFill>
                <a:srgbClr val="222222"/>
              </a:solidFill>
              <a:effectLst/>
              <a:highlight>
                <a:srgbClr val="FFFFFF"/>
              </a:highlight>
              <a:latin typeface="helvetica neue"/>
              <a:ea typeface="Calibri" panose="020F0502020204030204" pitchFamily="34" charset="0"/>
              <a:cs typeface="Times New Roman" panose="02020603050405020304" pitchFamily="18" charset="0"/>
            </a:endParaRPr>
          </a:p>
          <a:p>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Elbehiry</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Ayman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Aldubaib</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Musaad</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Abalkhail</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Adil &amp; Marzouk,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Eman</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ALbeloushi</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Ahmad &amp; Moussa, Ihab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Ibrahem</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Mai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Albazie</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Hamad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Alqarni</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Abdullah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Anagreyyah</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Sulaiman</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Alghamdi, Saleh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Rawway</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Mohammed. (2022). How MALDI-TOF Mass Spectrometry Technology Contributes to Microbial Infection Control in Healthcare Settings. Vaccines. 10. 1881. 10.3390/vaccines10111881. </a:t>
            </a: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Color scheme over the top for high vs low SCC</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best to do references</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Too many pictures etc. on slides?</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much detail for bioinformatics work</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do I label the tables and figures in the talk- match my dissertation, or new scheme for the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powerpoint</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strict should I be about captioning photos from the web?</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57</a:t>
            </a:fld>
            <a:endParaRPr lang="en-US"/>
          </a:p>
        </p:txBody>
      </p:sp>
    </p:spTree>
    <p:extLst>
      <p:ext uri="{BB962C8B-B14F-4D97-AF65-F5344CB8AC3E}">
        <p14:creationId xmlns:p14="http://schemas.microsoft.com/office/powerpoint/2010/main" val="13500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 Infections due to </a:t>
            </a:r>
            <a:r>
              <a:rPr lang="en-US" sz="1200" dirty="0">
                <a:effectLst/>
                <a:latin typeface="Calibri" panose="020F0502020204030204" pitchFamily="34" charset="0"/>
                <a:ea typeface="Calibri" panose="020F0502020204030204" pitchFamily="34" charset="0"/>
                <a:cs typeface="Times New Roman" panose="02020603050405020304" pitchFamily="18" charset="0"/>
              </a:rPr>
              <a:t>non-</a:t>
            </a:r>
            <a:r>
              <a:rPr lang="en-US" sz="12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2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200" i="1"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a:effectLst/>
                <a:latin typeface="Calibri" panose="020F0502020204030204" pitchFamily="34" charset="0"/>
                <a:ea typeface="Calibri" panose="020F0502020204030204" pitchFamily="34" charset="0"/>
              </a:rPr>
              <a:t>(NAS) DO cause an increase in the somatic cell count in the affected mammary gland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75000"/>
                </a:schemeClr>
              </a:solidFill>
            </a:endParaRP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r>
              <a:rPr kumimoji="0" lang="en-US" sz="20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Many farms have implemented modern mastitis control practices minimizing</a:t>
            </a:r>
            <a:r>
              <a:rPr kumimoji="0" lang="en-US" sz="20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 effects of bacteria considered to be “major” pathogens</a:t>
            </a:r>
          </a:p>
          <a:p>
            <a:pPr lvl="1">
              <a:spcBef>
                <a:spcPts val="1000"/>
              </a:spcBef>
              <a:buSzPct val="75000"/>
              <a:buFont typeface="Wingdings" panose="05000000000000000000" pitchFamily="2" charset="2"/>
              <a:buChar char="§"/>
              <a:defRPr/>
            </a:pPr>
            <a:r>
              <a:rPr kumimoji="0" lang="en-US" sz="160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Well-described, effective control practices based on through understanding of major mastitis pathogens</a:t>
            </a:r>
          </a:p>
          <a:p>
            <a:pPr lvl="1">
              <a:spcBef>
                <a:spcPts val="1000"/>
              </a:spcBef>
              <a:buSzPct val="75000"/>
              <a:buFont typeface="Wingdings" panose="05000000000000000000" pitchFamily="2" charset="2"/>
              <a:buChar char="§"/>
              <a:defRPr/>
            </a:pPr>
            <a:r>
              <a:rPr kumimoji="0" lang="en-US" sz="16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 quintessential examples of this are the organisms Sta</a:t>
            </a:r>
            <a:r>
              <a:rPr lang="en-US" sz="16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phylococcus</a:t>
            </a: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aureus, Streptococcus agalactiae</a:t>
            </a:r>
            <a:endParaRPr kumimoji="0" lang="en-US" sz="16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this has lead to the leading contributor to bulk tank milk somatic cell count on farms with good milk quality now is mammary gland infections due to non-aureus staphylococci; </a:t>
            </a:r>
            <a:r>
              <a:rPr lang="en-US" sz="2400" dirty="0">
                <a:effectLst/>
                <a:latin typeface="Calibri" panose="020F0502020204030204" pitchFamily="34" charset="0"/>
                <a:ea typeface="Calibri" panose="020F0502020204030204" pitchFamily="34" charset="0"/>
              </a:rPr>
              <a:t>ultimately hurting the profitability of dairy producers</a:t>
            </a:r>
          </a:p>
          <a:p>
            <a:pPr>
              <a:buSzPct val="75000"/>
              <a:buFont typeface="Wingdings" panose="05000000000000000000" pitchFamily="2" charset="2"/>
              <a:buChar char="§"/>
              <a:defRP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6</a:t>
            </a:fld>
            <a:endParaRPr lang="en-US"/>
          </a:p>
        </p:txBody>
      </p:sp>
    </p:spTree>
    <p:extLst>
      <p:ext uri="{BB962C8B-B14F-4D97-AF65-F5344CB8AC3E}">
        <p14:creationId xmlns:p14="http://schemas.microsoft.com/office/powerpoint/2010/main" val="3917884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75000"/>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rPr>
              <a:t>Not all species within this heterogenous group known as the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behave the same while causing infections of the udder</a:t>
            </a:r>
          </a:p>
          <a:p>
            <a:pPr>
              <a:buSzPct val="75000"/>
              <a:buFont typeface="Wingdings" panose="05000000000000000000" pitchFamily="2" charset="2"/>
              <a:buChar char="§"/>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NAS species differ </a:t>
            </a:r>
            <a:r>
              <a:rPr lang="en-US" sz="1800" b="1" i="1" dirty="0">
                <a:latin typeface="Calibri" panose="020F0502020204030204" pitchFamily="34" charset="0"/>
                <a:ea typeface="Calibri" panose="020F0502020204030204" pitchFamily="34" charset="0"/>
                <a:cs typeface="Times New Roman" panose="02020603050405020304" pitchFamily="18" charset="0"/>
              </a:rPr>
              <a:t>from each other in how they behave as an intramammary pathogen.. different species vary in their</a:t>
            </a:r>
            <a:endParaRPr lang="en-US" sz="18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Ability to cause persistent infections</a:t>
            </a:r>
          </a:p>
          <a:p>
            <a:pPr lvl="1">
              <a:buSzPct val="75000"/>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E</a:t>
            </a:r>
            <a:r>
              <a:rPr lang="en-US" sz="1400" dirty="0">
                <a:effectLst/>
                <a:latin typeface="Calibri" panose="020F0502020204030204" pitchFamily="34" charset="0"/>
                <a:ea typeface="Calibri" panose="020F0502020204030204" pitchFamily="34" charset="0"/>
                <a:cs typeface="Times New Roman" panose="02020603050405020304" pitchFamily="18" charset="0"/>
              </a:rPr>
              <a:t>ffect on milk yield </a:t>
            </a:r>
          </a:p>
          <a:p>
            <a:pPr lvl="1">
              <a:buSzPct val="75000"/>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D</a:t>
            </a:r>
            <a:r>
              <a:rPr lang="en-US" sz="1400" dirty="0">
                <a:effectLst/>
                <a:latin typeface="Calibri" panose="020F0502020204030204" pitchFamily="34" charset="0"/>
                <a:ea typeface="Calibri" panose="020F0502020204030204" pitchFamily="34" charset="0"/>
                <a:cs typeface="Times New Roman" panose="02020603050405020304" pitchFamily="18" charset="0"/>
              </a:rPr>
              <a:t>egree to which they cause an inflammatory reaction in the udder (measured by quarter SCC)</a:t>
            </a:r>
          </a:p>
          <a:p>
            <a:pPr lvl="1">
              <a:buSzPct val="75000"/>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NAS species also differ in their virulence potential (ability for host invasion and tissue damage)</a:t>
            </a:r>
          </a:p>
          <a:p>
            <a:pPr lvl="1">
              <a:buSzPct val="75000"/>
              <a:buFont typeface="Wingdings" panose="05000000000000000000" pitchFamily="2" charset="2"/>
              <a:buChar char="§"/>
            </a:pPr>
            <a:r>
              <a:rPr lang="en-US" sz="1400" b="1" i="1" dirty="0">
                <a:effectLst/>
                <a:latin typeface="Calibri" panose="020F0502020204030204" pitchFamily="34" charset="0"/>
                <a:ea typeface="Calibri" panose="020F0502020204030204" pitchFamily="34" charset="0"/>
                <a:cs typeface="Times New Roman" panose="02020603050405020304" pitchFamily="18" charset="0"/>
              </a:rPr>
              <a:t> antimicrobial resistance pattern, and interaction with a host’s immune system </a:t>
            </a:r>
          </a:p>
          <a:p>
            <a:pPr lvl="1">
              <a:buSzPct val="75000"/>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7</a:t>
            </a:fld>
            <a:endParaRPr lang="en-US"/>
          </a:p>
        </p:txBody>
      </p:sp>
    </p:spTree>
    <p:extLst>
      <p:ext uri="{BB962C8B-B14F-4D97-AF65-F5344CB8AC3E}">
        <p14:creationId xmlns:p14="http://schemas.microsoft.com/office/powerpoint/2010/main" val="1677211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effectLst/>
                <a:latin typeface="+mn-lt"/>
                <a:ea typeface="Calibri" panose="020F0502020204030204" pitchFamily="34" charset="0"/>
              </a:rPr>
              <a:t>the specific objectives for this project are to:</a:t>
            </a:r>
          </a:p>
          <a:p>
            <a:endParaRPr lang="en-US" sz="1600" dirty="0">
              <a:effectLst/>
              <a:latin typeface="+mn-lt"/>
              <a:ea typeface="Calibri" panose="020F0502020204030204" pitchFamily="34" charset="0"/>
            </a:endParaRPr>
          </a:p>
          <a:p>
            <a:pPr marL="342900" indent="-342900">
              <a:buAutoNum type="arabicParenR"/>
            </a:pPr>
            <a:r>
              <a:rPr lang="en-US" sz="1600" dirty="0">
                <a:effectLst/>
                <a:latin typeface="+mn-lt"/>
                <a:ea typeface="Calibri" panose="020F0502020204030204" pitchFamily="34" charset="0"/>
              </a:rPr>
              <a:t>identify the incidence, elimination, and prevalence of NASM IMI (generally, as a group) and for the most frequently-found NASM species, and </a:t>
            </a:r>
          </a:p>
          <a:p>
            <a:pPr marL="342900" indent="-342900">
              <a:buAutoNum type="arabicParenR"/>
            </a:pPr>
            <a:r>
              <a:rPr lang="en-US" sz="1600" dirty="0">
                <a:effectLst/>
                <a:latin typeface="+mn-lt"/>
                <a:ea typeface="Calibri" panose="020F0502020204030204" pitchFamily="34" charset="0"/>
              </a:rPr>
              <a:t>identify if infection risk is associated with various herd-, cow-, and quarter-level predictors for both NASM generally (as a group), and the most frequently-found NASM species through a model-building approach</a:t>
            </a:r>
          </a:p>
          <a:p>
            <a:pPr marL="0" indent="0">
              <a:buNone/>
            </a:pPr>
            <a:endParaRPr lang="en-US" sz="1800" kern="1200" dirty="0">
              <a:solidFill>
                <a:srgbClr val="000000"/>
              </a:solidFill>
              <a:effectLst/>
              <a:latin typeface="Times New Roman" panose="02020603050405020304" pitchFamily="18" charset="0"/>
              <a:ea typeface="Calibri" panose="020F0502020204030204" pitchFamily="34" charset="0"/>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inclusion criteria, the farms we enrolled needed to 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using either… FOR their WINTER HOUSING system, as most of these herds are primarily pasture-based during the grazing season</a:t>
            </a:r>
          </a:p>
          <a:p>
            <a:r>
              <a:rPr lang="en-US" dirty="0"/>
              <a:t>Which we had previously identified as the range that the majority of organic dairies in Vermont fall within to reduce variation from outliers, limit 10th-90th quantiles</a:t>
            </a:r>
          </a:p>
          <a:p>
            <a:endParaRPr lang="en-US" dirty="0"/>
          </a:p>
          <a:p>
            <a:r>
              <a:rPr lang="en-US" sz="1800" kern="0" dirty="0">
                <a:solidFill>
                  <a:srgbClr val="000000"/>
                </a:solidFill>
                <a:effectLst/>
                <a:latin typeface="Times New Roman" panose="02020603050405020304" pitchFamily="18" charset="0"/>
                <a:ea typeface="Times New Roman" panose="02020603050405020304" pitchFamily="18" charset="0"/>
              </a:rPr>
              <a:t>Enrolled farms were a non-probability subsample of certified organic dairies in Vermont which had participated in previous studies, and inclusion criteria included: 1) </a:t>
            </a:r>
            <a:r>
              <a:rPr lang="en-US" sz="1800" dirty="0">
                <a:effectLst/>
                <a:latin typeface="Times New Roman" panose="02020603050405020304" pitchFamily="18" charset="0"/>
                <a:ea typeface="Calibri" panose="020F0502020204030204" pitchFamily="34" charset="0"/>
              </a:rPr>
              <a:t>milking between 35-120 cows</a:t>
            </a:r>
            <a:r>
              <a:rPr lang="en-US" sz="1800" kern="0" dirty="0">
                <a:solidFill>
                  <a:srgbClr val="000000"/>
                </a:solidFill>
                <a:effectLst/>
                <a:latin typeface="Times New Roman" panose="02020603050405020304" pitchFamily="18" charset="0"/>
                <a:ea typeface="Times New Roman" panose="02020603050405020304" pitchFamily="18" charset="0"/>
              </a:rPr>
              <a:t> and 2) using either a </a:t>
            </a:r>
            <a:r>
              <a:rPr lang="en-US" sz="1800" dirty="0">
                <a:effectLst/>
                <a:latin typeface="Times New Roman" panose="02020603050405020304" pitchFamily="18" charset="0"/>
                <a:ea typeface="Calibri" panose="020F0502020204030204" pitchFamily="34" charset="0"/>
              </a:rPr>
              <a:t>tiestall barn bedded with shavings/sawdust or a deep bedded pack system to house lactating dairy cows.</a:t>
            </a:r>
            <a:r>
              <a:rPr lang="en-US" sz="1800" kern="0" dirty="0">
                <a:solidFill>
                  <a:srgbClr val="000000"/>
                </a:solidFill>
                <a:effectLst/>
                <a:latin typeface="Times New Roman" panose="02020603050405020304" pitchFamily="18" charset="0"/>
                <a:ea typeface="Times New Roman" panose="02020603050405020304" pitchFamily="18" charset="0"/>
              </a:rPr>
              <a:t> </a:t>
            </a:r>
            <a:endParaRPr lang="en-US" dirty="0"/>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10</a:t>
            </a:fld>
            <a:endParaRPr lang="en-US"/>
          </a:p>
        </p:txBody>
      </p:sp>
    </p:spTree>
    <p:extLst>
      <p:ext uri="{BB962C8B-B14F-4D97-AF65-F5344CB8AC3E}">
        <p14:creationId xmlns:p14="http://schemas.microsoft.com/office/powerpoint/2010/main" val="1711757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inclusion criteria, the farms we enrolled needed to 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using either… FOR their WINTER HOUSING system, as most of these herds are primarily pasture-based during the grazing season</a:t>
            </a:r>
          </a:p>
          <a:p>
            <a:r>
              <a:rPr lang="en-US" dirty="0"/>
              <a:t>Which we had previously identified as the range that the majority of organic dairies in Vermont fall within to reduce variation from outliers, limit 10th-90th quantiles</a:t>
            </a:r>
          </a:p>
          <a:p>
            <a:endParaRPr lang="en-US" dirty="0"/>
          </a:p>
          <a:p>
            <a:r>
              <a:rPr lang="en-US" sz="1800" kern="0" dirty="0">
                <a:solidFill>
                  <a:srgbClr val="000000"/>
                </a:solidFill>
                <a:effectLst/>
                <a:latin typeface="Times New Roman" panose="02020603050405020304" pitchFamily="18" charset="0"/>
                <a:ea typeface="Times New Roman" panose="02020603050405020304" pitchFamily="18" charset="0"/>
              </a:rPr>
              <a:t>Enrolled farms were a non-probability subsample of certified organic dairies in Vermont which had participated in previous studies, and inclusion criteria included: 1) </a:t>
            </a:r>
            <a:r>
              <a:rPr lang="en-US" sz="1800" dirty="0">
                <a:effectLst/>
                <a:latin typeface="Times New Roman" panose="02020603050405020304" pitchFamily="18" charset="0"/>
                <a:ea typeface="Calibri" panose="020F0502020204030204" pitchFamily="34" charset="0"/>
              </a:rPr>
              <a:t>milking between 35-120 cows</a:t>
            </a:r>
            <a:r>
              <a:rPr lang="en-US" sz="1800" kern="0" dirty="0">
                <a:solidFill>
                  <a:srgbClr val="000000"/>
                </a:solidFill>
                <a:effectLst/>
                <a:latin typeface="Times New Roman" panose="02020603050405020304" pitchFamily="18" charset="0"/>
                <a:ea typeface="Times New Roman" panose="02020603050405020304" pitchFamily="18" charset="0"/>
              </a:rPr>
              <a:t> and 2) using either a </a:t>
            </a:r>
            <a:r>
              <a:rPr lang="en-US" sz="1800" dirty="0">
                <a:effectLst/>
                <a:latin typeface="Times New Roman" panose="02020603050405020304" pitchFamily="18" charset="0"/>
                <a:ea typeface="Calibri" panose="020F0502020204030204" pitchFamily="34" charset="0"/>
              </a:rPr>
              <a:t>tiestall barn bedded with shavings/sawdust or a deep bedded pack system to house lactating dairy cows.</a:t>
            </a:r>
            <a:r>
              <a:rPr lang="en-US" sz="1800" kern="0" dirty="0">
                <a:solidFill>
                  <a:srgbClr val="000000"/>
                </a:solidFill>
                <a:effectLst/>
                <a:latin typeface="Times New Roman" panose="02020603050405020304" pitchFamily="18" charset="0"/>
                <a:ea typeface="Times New Roman" panose="02020603050405020304" pitchFamily="18" charset="0"/>
              </a:rPr>
              <a:t> </a:t>
            </a:r>
            <a:endParaRPr lang="en-US" dirty="0"/>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11</a:t>
            </a:fld>
            <a:endParaRPr lang="en-US"/>
          </a:p>
        </p:txBody>
      </p:sp>
    </p:spTree>
    <p:extLst>
      <p:ext uri="{BB962C8B-B14F-4D97-AF65-F5344CB8AC3E}">
        <p14:creationId xmlns:p14="http://schemas.microsoft.com/office/powerpoint/2010/main" val="298995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B78F-4C7C-965F-081F-B88D037FE2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02B312-1DCE-6618-DCC7-6189A3EDE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2FDBB7-199C-66C7-B6BE-04E5EFCD3E2F}"/>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651605EC-170A-4335-AA2E-250FAC866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E4134-3F6C-801E-D281-B05CA841940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31507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E041-506B-8245-11F8-3EB925541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F16267-C863-EDBD-7C07-0AB1D3CEA6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DA19D2-F1D6-8812-3005-5ECE110A12E6}"/>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69EDC496-B8C2-695E-3195-8C363D95B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EB81C-D475-3967-152D-0D5C650AD09C}"/>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64914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023CA-D104-DE41-FC71-5FC570BA6F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2AF1CE-FD88-24D6-3FDB-F88E2971BA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28676-62B2-A390-6C07-A7941959D83C}"/>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594ECF34-3290-0218-7989-8F71700B9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E8B64-E55B-D4F4-0257-24253E7C3474}"/>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20174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ED84-0C78-717D-1DDC-8FC779573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D9B6D-C133-EDB9-5B27-0EB0313CDA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8154E-EA02-B715-E185-6F9A2C27299C}"/>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E38BDA05-579E-1F41-CCB9-DCC31E652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FCF39-5AD9-0C37-5CC4-A1E91C39CB76}"/>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05411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D8B5-6F87-346B-BF6D-E61534829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237C27-7187-774D-3702-1A052435E9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E9D3D-C51C-EB0C-06B9-7CC15DC67CBD}"/>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95CDD6FC-6D0C-BA76-7812-695CBC002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E38AF-0F58-9FAF-F3A1-D1FBAC34B031}"/>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59221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69A3-C47E-5F0B-1B57-73A20455E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B5CC0-117F-EBCD-A2ED-82D815842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658206-4E77-8B8A-1843-21EF58849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234C1-E817-8D6F-D782-133046B098FA}"/>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6" name="Footer Placeholder 5">
            <a:extLst>
              <a:ext uri="{FF2B5EF4-FFF2-40B4-BE49-F238E27FC236}">
                <a16:creationId xmlns:a16="http://schemas.microsoft.com/office/drawing/2014/main" id="{FFFC9CDD-1AE4-6B74-B4D2-1F2DB1FA2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AC286-597F-81FA-8C38-09AD22129ACF}"/>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404903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55DE-3184-9A42-8E07-BAFE273F71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78A84E-04AB-C8E9-D809-92E11130B0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E3247A-BCBC-0887-F02E-8BF218901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A54E2A-9FBD-5446-BF19-80A052F86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85FA6A-D3DF-8762-BA09-D5DCD333C1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E44905-9839-8166-DE52-59D630F7A3E0}"/>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8" name="Footer Placeholder 7">
            <a:extLst>
              <a:ext uri="{FF2B5EF4-FFF2-40B4-BE49-F238E27FC236}">
                <a16:creationId xmlns:a16="http://schemas.microsoft.com/office/drawing/2014/main" id="{55F396B4-07E9-88B1-27E8-4115BFEC64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304B10-208B-3F90-3BC2-C0E28AAC9303}"/>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24771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1023-6031-3757-45CB-CE62C4D11D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7EADA7-F84C-1BDF-97D0-26F4EF823981}"/>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4" name="Footer Placeholder 3">
            <a:extLst>
              <a:ext uri="{FF2B5EF4-FFF2-40B4-BE49-F238E27FC236}">
                <a16:creationId xmlns:a16="http://schemas.microsoft.com/office/drawing/2014/main" id="{CAAE482E-4693-EF34-E566-0A960BEE5E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EDA64A-B106-15B7-BB77-33DDBFA9D997}"/>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37693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3B42F-AAAC-C600-9D8A-E864901DC061}"/>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3" name="Footer Placeholder 2">
            <a:extLst>
              <a:ext uri="{FF2B5EF4-FFF2-40B4-BE49-F238E27FC236}">
                <a16:creationId xmlns:a16="http://schemas.microsoft.com/office/drawing/2014/main" id="{6EA23FB7-B305-8557-7BCF-EAAC50753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868D4F-7578-4139-81DD-34CC5D3CF6F9}"/>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40642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D7DB-3256-8E7D-AF0F-E8D66B24A3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03B9E2-B524-D849-C8CC-22C6C11CA8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88E8A7-B628-AAF0-08E7-941D52153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EE7B4-D544-1A5A-CB65-933C56812A78}"/>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6" name="Footer Placeholder 5">
            <a:extLst>
              <a:ext uri="{FF2B5EF4-FFF2-40B4-BE49-F238E27FC236}">
                <a16:creationId xmlns:a16="http://schemas.microsoft.com/office/drawing/2014/main" id="{593E7960-25B8-E6F2-EC66-73AD94519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7ADED-3A94-A62E-169E-9048CA9A66BA}"/>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52398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20DD-3BAD-A806-0D5E-375B90F8D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3AFEF-9C58-FAAF-46EF-862492F6E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E64A13-F730-E26F-843C-84BE8488E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3D981-7745-90E2-A427-58DB30048D6F}"/>
              </a:ext>
            </a:extLst>
          </p:cNvPr>
          <p:cNvSpPr>
            <a:spLocks noGrp="1"/>
          </p:cNvSpPr>
          <p:nvPr>
            <p:ph type="dt" sz="half" idx="10"/>
          </p:nvPr>
        </p:nvSpPr>
        <p:spPr/>
        <p:txBody>
          <a:bodyPr/>
          <a:lstStyle/>
          <a:p>
            <a:fld id="{5729B6C7-9527-4B04-A1D7-AE91FAEFB3EC}" type="datetimeFigureOut">
              <a:rPr lang="en-US" smtClean="0"/>
              <a:t>8/18/2024</a:t>
            </a:fld>
            <a:endParaRPr lang="en-US"/>
          </a:p>
        </p:txBody>
      </p:sp>
      <p:sp>
        <p:nvSpPr>
          <p:cNvPr id="6" name="Footer Placeholder 5">
            <a:extLst>
              <a:ext uri="{FF2B5EF4-FFF2-40B4-BE49-F238E27FC236}">
                <a16:creationId xmlns:a16="http://schemas.microsoft.com/office/drawing/2014/main" id="{3BD5D4BB-2F53-DC7B-8821-06DC4DF57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10A66A-EC98-BB75-A8A9-5CB69C3E3EF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93284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3A7F8-757B-0596-60F6-1B0BFAD87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E6A059-471F-C027-A374-80E5CEDFA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394F4-E7C0-1610-E294-DA46EFD997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9B6C7-9527-4B04-A1D7-AE91FAEFB3EC}" type="datetimeFigureOut">
              <a:rPr lang="en-US" smtClean="0"/>
              <a:t>8/18/2024</a:t>
            </a:fld>
            <a:endParaRPr lang="en-US"/>
          </a:p>
        </p:txBody>
      </p:sp>
      <p:sp>
        <p:nvSpPr>
          <p:cNvPr id="5" name="Footer Placeholder 4">
            <a:extLst>
              <a:ext uri="{FF2B5EF4-FFF2-40B4-BE49-F238E27FC236}">
                <a16:creationId xmlns:a16="http://schemas.microsoft.com/office/drawing/2014/main" id="{17E520FB-407A-B67E-DD08-94DBA439A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F77FC2-09B5-6055-FDC7-07E41B39E2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02A8D-F345-478B-94A2-56D7FF20EDEB}" type="slidenum">
              <a:rPr lang="en-US" smtClean="0"/>
              <a:t>‹#›</a:t>
            </a:fld>
            <a:endParaRPr lang="en-US"/>
          </a:p>
        </p:txBody>
      </p:sp>
    </p:spTree>
    <p:extLst>
      <p:ext uri="{BB962C8B-B14F-4D97-AF65-F5344CB8AC3E}">
        <p14:creationId xmlns:p14="http://schemas.microsoft.com/office/powerpoint/2010/main" val="4216607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37.jpeg"/><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1EF71-511F-497F-B78E-99ABB76ECCA0}"/>
              </a:ext>
            </a:extLst>
          </p:cNvPr>
          <p:cNvSpPr txBox="1"/>
          <p:nvPr/>
        </p:nvSpPr>
        <p:spPr>
          <a:xfrm>
            <a:off x="153674" y="4733542"/>
            <a:ext cx="12185082" cy="218521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Caitlin Jeffrey, DVM</a:t>
            </a:r>
          </a:p>
          <a:p>
            <a:pPr defTabSz="914400">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Dissertation presentation</a:t>
            </a:r>
            <a:r>
              <a:rPr lang="en-US" sz="2400" b="1" i="1" dirty="0">
                <a:solidFill>
                  <a:prstClr val="black"/>
                </a:solidFill>
                <a:latin typeface="Calibri" panose="020F0502020204030204"/>
              </a:rPr>
              <a:t>, August 26</a:t>
            </a:r>
            <a:r>
              <a:rPr lang="en-US" sz="2400" b="1" i="1" baseline="30000" dirty="0">
                <a:solidFill>
                  <a:prstClr val="black"/>
                </a:solidFill>
                <a:latin typeface="Calibri" panose="020F0502020204030204"/>
              </a:rPr>
              <a:t>th</a:t>
            </a:r>
            <a:r>
              <a:rPr lang="en-US" sz="2400" b="1" i="1" dirty="0">
                <a:solidFill>
                  <a:prstClr val="black"/>
                </a:solidFill>
                <a:latin typeface="Calibri" panose="020F0502020204030204"/>
              </a:rPr>
              <a:t>, 2024</a:t>
            </a:r>
            <a:endParaRPr kumimoji="0" lang="en-US" sz="2400" b="1" i="1" u="none" strike="noStrike" kern="1200" cap="none" spc="0" normalizeH="0" baseline="0" noProof="0" dirty="0">
              <a:ln>
                <a:noFill/>
              </a:ln>
              <a:solidFill>
                <a:prstClr val="black"/>
              </a:solidFill>
              <a:uLnTx/>
              <a:uFillTx/>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34DCAF4-1080-FD50-528D-35DF6C2E647E}"/>
              </a:ext>
            </a:extLst>
          </p:cNvPr>
          <p:cNvCxnSpPr>
            <a:cxnSpLocks/>
          </p:cNvCxnSpPr>
          <p:nvPr/>
        </p:nvCxnSpPr>
        <p:spPr>
          <a:xfrm>
            <a:off x="20489" y="4561257"/>
            <a:ext cx="7855183" cy="0"/>
          </a:xfrm>
          <a:prstGeom prst="line">
            <a:avLst/>
          </a:prstGeom>
          <a:ln w="762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E2F6D9EC-100E-9850-123F-BB46301E75F1}"/>
              </a:ext>
            </a:extLst>
          </p:cNvPr>
          <p:cNvPicPr>
            <a:picLocks noChangeAspect="1"/>
          </p:cNvPicPr>
          <p:nvPr/>
        </p:nvPicPr>
        <p:blipFill>
          <a:blip r:embed="rId3"/>
          <a:stretch>
            <a:fillRect/>
          </a:stretch>
        </p:blipFill>
        <p:spPr>
          <a:xfrm>
            <a:off x="2375289" y="233953"/>
            <a:ext cx="7441421" cy="4185800"/>
          </a:xfrm>
          <a:prstGeom prst="rect">
            <a:avLst/>
          </a:prstGeom>
        </p:spPr>
      </p:pic>
    </p:spTree>
    <p:extLst>
      <p:ext uri="{BB962C8B-B14F-4D97-AF65-F5344CB8AC3E}">
        <p14:creationId xmlns:p14="http://schemas.microsoft.com/office/powerpoint/2010/main" val="1511361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92B025-416A-B3EE-6570-F2048879E2B0}"/>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Study overview</a:t>
            </a:r>
          </a:p>
        </p:txBody>
      </p:sp>
      <p:sp>
        <p:nvSpPr>
          <p:cNvPr id="7" name="Content Placeholder 3">
            <a:extLst>
              <a:ext uri="{FF2B5EF4-FFF2-40B4-BE49-F238E27FC236}">
                <a16:creationId xmlns:a16="http://schemas.microsoft.com/office/drawing/2014/main" id="{C6B57FFE-F51D-69FA-DFDB-EFAFFE624F22}"/>
              </a:ext>
            </a:extLst>
          </p:cNvPr>
          <p:cNvSpPr txBox="1">
            <a:spLocks/>
          </p:cNvSpPr>
          <p:nvPr/>
        </p:nvSpPr>
        <p:spPr>
          <a:xfrm>
            <a:off x="2050401" y="4060612"/>
            <a:ext cx="8091197" cy="2210879"/>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lnSpc>
                <a:spcPct val="100000"/>
              </a:lnSpc>
              <a:buSzPct val="75000"/>
              <a:buNone/>
            </a:pPr>
            <a:r>
              <a:rPr lang="en-US" sz="2400" b="1" i="1" dirty="0">
                <a:latin typeface="Calibri" panose="020F0502020204030204" pitchFamily="34" charset="0"/>
                <a:ea typeface="Calibri" panose="020F0502020204030204" pitchFamily="34" charset="0"/>
              </a:rPr>
              <a:t>Inclusion criteria for herds:</a:t>
            </a:r>
          </a:p>
          <a:p>
            <a:pPr lvl="1">
              <a:lnSpc>
                <a:spcPct val="100000"/>
              </a:lnSpc>
              <a:buSzPct val="75000"/>
              <a:buFont typeface="Wingdings" panose="05000000000000000000" pitchFamily="2" charset="2"/>
              <a:buChar char="§"/>
            </a:pPr>
            <a:r>
              <a:rPr lang="en-US" sz="2000" i="1" dirty="0">
                <a:solidFill>
                  <a:sysClr val="windowText" lastClr="000000"/>
                </a:solidFill>
                <a:latin typeface="Calibri" panose="020F0502020204030204"/>
              </a:rPr>
              <a:t>Certified organic dairy</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Milking between 35 and 120 cows</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Utilizing a tiestall with shavings OR a bedded pack system</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2" name="Picture 4" descr="A cow walks a snow-covered field.">
            <a:extLst>
              <a:ext uri="{FF2B5EF4-FFF2-40B4-BE49-F238E27FC236}">
                <a16:creationId xmlns:a16="http://schemas.microsoft.com/office/drawing/2014/main" id="{CD826AE8-E006-28A5-37DA-A4B6CB57F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5"/>
          <a:stretch/>
        </p:blipFill>
        <p:spPr bwMode="auto">
          <a:xfrm>
            <a:off x="2095323" y="1360137"/>
            <a:ext cx="4000677" cy="2403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2377B46-E562-18BD-A5FE-15680993140D}"/>
              </a:ext>
            </a:extLst>
          </p:cNvPr>
          <p:cNvSpPr txBox="1"/>
          <p:nvPr/>
        </p:nvSpPr>
        <p:spPr>
          <a:xfrm>
            <a:off x="4718988" y="3732828"/>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O</a:t>
            </a: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rganicvalley.coop</a:t>
            </a:r>
          </a:p>
        </p:txBody>
      </p:sp>
      <p:pic>
        <p:nvPicPr>
          <p:cNvPr id="3" name="Picture 2" descr="grazing.jpg">
            <a:extLst>
              <a:ext uri="{FF2B5EF4-FFF2-40B4-BE49-F238E27FC236}">
                <a16:creationId xmlns:a16="http://schemas.microsoft.com/office/drawing/2014/main" id="{82DD5DC9-DBED-7EE8-F77C-13F772853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944" y="1370353"/>
            <a:ext cx="3623733" cy="24109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FDD5B3-BE6B-3C34-DAC5-CF1371FB2055}"/>
              </a:ext>
            </a:extLst>
          </p:cNvPr>
          <p:cNvSpPr txBox="1"/>
          <p:nvPr/>
        </p:nvSpPr>
        <p:spPr>
          <a:xfrm>
            <a:off x="8719665" y="3732828"/>
            <a:ext cx="1429830"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Photo: M. Webb</a:t>
            </a:r>
          </a:p>
        </p:txBody>
      </p:sp>
    </p:spTree>
    <p:extLst>
      <p:ext uri="{BB962C8B-B14F-4D97-AF65-F5344CB8AC3E}">
        <p14:creationId xmlns:p14="http://schemas.microsoft.com/office/powerpoint/2010/main" val="26399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29774BF-2EC9-49D1-A514-878331E3D0EA}"/>
              </a:ext>
            </a:extLst>
          </p:cNvPr>
          <p:cNvGrpSpPr/>
          <p:nvPr/>
        </p:nvGrpSpPr>
        <p:grpSpPr>
          <a:xfrm>
            <a:off x="6333599" y="1325495"/>
            <a:ext cx="3763077" cy="2673132"/>
            <a:chOff x="6671971" y="1892720"/>
            <a:chExt cx="4729730" cy="3278265"/>
          </a:xfrm>
        </p:grpSpPr>
        <p:pic>
          <p:nvPicPr>
            <p:cNvPr id="2" name="Picture 2" descr="Image result for stony pond farm 336 emch rd">
              <a:extLst>
                <a:ext uri="{FF2B5EF4-FFF2-40B4-BE49-F238E27FC236}">
                  <a16:creationId xmlns:a16="http://schemas.microsoft.com/office/drawing/2014/main" id="{D2940343-A6C9-4785-91B4-8833EADDF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971" y="1892720"/>
              <a:ext cx="4608840" cy="3072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E4CC45-4E93-4A1D-B9C7-922EBEFCD6BE}"/>
                </a:ext>
              </a:extLst>
            </p:cNvPr>
            <p:cNvSpPr txBox="1"/>
            <p:nvPr/>
          </p:nvSpPr>
          <p:spPr>
            <a:xfrm>
              <a:off x="9505241" y="4935525"/>
              <a:ext cx="1896460" cy="2354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M. Webb</a:t>
              </a:r>
            </a:p>
          </p:txBody>
        </p:sp>
      </p:grpSp>
      <p:sp>
        <p:nvSpPr>
          <p:cNvPr id="6" name="Title 1">
            <a:extLst>
              <a:ext uri="{FF2B5EF4-FFF2-40B4-BE49-F238E27FC236}">
                <a16:creationId xmlns:a16="http://schemas.microsoft.com/office/drawing/2014/main" id="{9192B025-416A-B3EE-6570-F2048879E2B0}"/>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Study overview</a:t>
            </a:r>
          </a:p>
        </p:txBody>
      </p:sp>
      <p:sp>
        <p:nvSpPr>
          <p:cNvPr id="7" name="Content Placeholder 3">
            <a:extLst>
              <a:ext uri="{FF2B5EF4-FFF2-40B4-BE49-F238E27FC236}">
                <a16:creationId xmlns:a16="http://schemas.microsoft.com/office/drawing/2014/main" id="{C6B57FFE-F51D-69FA-DFDB-EFAFFE624F22}"/>
              </a:ext>
            </a:extLst>
          </p:cNvPr>
          <p:cNvSpPr txBox="1">
            <a:spLocks/>
          </p:cNvSpPr>
          <p:nvPr/>
        </p:nvSpPr>
        <p:spPr>
          <a:xfrm>
            <a:off x="2050401" y="4060612"/>
            <a:ext cx="8091197" cy="2210879"/>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lnSpc>
                <a:spcPct val="100000"/>
              </a:lnSpc>
              <a:buSzPct val="75000"/>
              <a:buNone/>
            </a:pPr>
            <a:r>
              <a:rPr lang="en-US" sz="2400" b="1" i="1" dirty="0">
                <a:latin typeface="Calibri" panose="020F0502020204030204" pitchFamily="34" charset="0"/>
                <a:ea typeface="Calibri" panose="020F0502020204030204" pitchFamily="34" charset="0"/>
              </a:rPr>
              <a:t>Inclusion criteria for herds:</a:t>
            </a:r>
          </a:p>
          <a:p>
            <a:pPr lvl="1">
              <a:lnSpc>
                <a:spcPct val="100000"/>
              </a:lnSpc>
              <a:buSzPct val="75000"/>
              <a:buFont typeface="Wingdings" panose="05000000000000000000" pitchFamily="2" charset="2"/>
              <a:buChar char="§"/>
            </a:pPr>
            <a:r>
              <a:rPr lang="en-US" sz="2000" i="1" dirty="0">
                <a:solidFill>
                  <a:sysClr val="windowText" lastClr="000000"/>
                </a:solidFill>
                <a:latin typeface="Calibri" panose="020F0502020204030204"/>
              </a:rPr>
              <a:t>Certified organic dairy</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Milking between 35 and 120 cows</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Utilizing a tiestall with shavings OR a bedded pack system</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2" name="Picture 4" descr="A cow walks a snow-covered field.">
            <a:extLst>
              <a:ext uri="{FF2B5EF4-FFF2-40B4-BE49-F238E27FC236}">
                <a16:creationId xmlns:a16="http://schemas.microsoft.com/office/drawing/2014/main" id="{CD826AE8-E006-28A5-37DA-A4B6CB57FA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5"/>
          <a:stretch/>
        </p:blipFill>
        <p:spPr bwMode="auto">
          <a:xfrm>
            <a:off x="2095324" y="1360137"/>
            <a:ext cx="3948864" cy="23726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2377B46-E562-18BD-A5FE-15680993140D}"/>
              </a:ext>
            </a:extLst>
          </p:cNvPr>
          <p:cNvSpPr txBox="1"/>
          <p:nvPr/>
        </p:nvSpPr>
        <p:spPr>
          <a:xfrm>
            <a:off x="4617662" y="3732828"/>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O</a:t>
            </a: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rganicvalley.coop</a:t>
            </a:r>
          </a:p>
        </p:txBody>
      </p:sp>
    </p:spTree>
    <p:extLst>
      <p:ext uri="{BB962C8B-B14F-4D97-AF65-F5344CB8AC3E}">
        <p14:creationId xmlns:p14="http://schemas.microsoft.com/office/powerpoint/2010/main" val="4290808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Facility types</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735298" y="1600111"/>
            <a:ext cx="6035202" cy="4089489"/>
          </a:xfrm>
          <a:prstGeom prst="rect">
            <a:avLst/>
          </a:prstGeom>
          <a:noFill/>
          <a:ln>
            <a:noFill/>
          </a:ln>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Bedded pack systems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Compost bedded-pack vs. static/traditional/deep bedded pack</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Loose housing</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Deeply bedded with organic material</a:t>
            </a:r>
          </a:p>
          <a:p>
            <a:pPr marL="457200" lvl="1"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Advantages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Affordable option when updating facilities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Improved cow comfort/decreased lameness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Integrate well with pasture-based farms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Welfare concerns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Manure management</a:t>
            </a: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983C40F5-A576-C4C5-FC07-D37C9B76C89D}"/>
              </a:ext>
            </a:extLst>
          </p:cNvPr>
          <p:cNvPicPr>
            <a:picLocks noChangeAspect="1"/>
          </p:cNvPicPr>
          <p:nvPr/>
        </p:nvPicPr>
        <p:blipFill>
          <a:blip r:embed="rId3"/>
          <a:stretch>
            <a:fillRect/>
          </a:stretch>
        </p:blipFill>
        <p:spPr>
          <a:xfrm>
            <a:off x="7127923" y="795130"/>
            <a:ext cx="3949651" cy="5266201"/>
          </a:xfrm>
          <a:prstGeom prst="rect">
            <a:avLst/>
          </a:prstGeom>
        </p:spPr>
      </p:pic>
    </p:spTree>
    <p:extLst>
      <p:ext uri="{BB962C8B-B14F-4D97-AF65-F5344CB8AC3E}">
        <p14:creationId xmlns:p14="http://schemas.microsoft.com/office/powerpoint/2010/main" val="764917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30A84-EF83-4658-BD7C-B33C75DAE8A1}"/>
              </a:ext>
            </a:extLst>
          </p:cNvPr>
          <p:cNvPicPr>
            <a:picLocks noChangeAspect="1"/>
          </p:cNvPicPr>
          <p:nvPr/>
        </p:nvPicPr>
        <p:blipFill rotWithShape="1">
          <a:blip r:embed="rId3"/>
          <a:srcRect l="28658" t="27343" b="815"/>
          <a:stretch/>
        </p:blipFill>
        <p:spPr>
          <a:xfrm>
            <a:off x="856313" y="483270"/>
            <a:ext cx="10479372" cy="3540819"/>
          </a:xfrm>
          <a:prstGeom prst="rect">
            <a:avLst/>
          </a:prstGeom>
        </p:spPr>
      </p:pic>
      <p:pic>
        <p:nvPicPr>
          <p:cNvPr id="6" name="Picture 5">
            <a:extLst>
              <a:ext uri="{FF2B5EF4-FFF2-40B4-BE49-F238E27FC236}">
                <a16:creationId xmlns:a16="http://schemas.microsoft.com/office/drawing/2014/main" id="{8294A047-DFBC-404B-8305-9ED89489B2B5}"/>
              </a:ext>
            </a:extLst>
          </p:cNvPr>
          <p:cNvPicPr>
            <a:picLocks noChangeAspect="1"/>
          </p:cNvPicPr>
          <p:nvPr/>
        </p:nvPicPr>
        <p:blipFill>
          <a:blip r:embed="rId4"/>
          <a:stretch>
            <a:fillRect/>
          </a:stretch>
        </p:blipFill>
        <p:spPr>
          <a:xfrm>
            <a:off x="8805103" y="2952399"/>
            <a:ext cx="2530582" cy="3374109"/>
          </a:xfrm>
          <a:prstGeom prst="rect">
            <a:avLst/>
          </a:prstGeom>
        </p:spPr>
      </p:pic>
      <p:pic>
        <p:nvPicPr>
          <p:cNvPr id="8" name="Picture 2" descr="Image result for tie stall barn">
            <a:extLst>
              <a:ext uri="{FF2B5EF4-FFF2-40B4-BE49-F238E27FC236}">
                <a16:creationId xmlns:a16="http://schemas.microsoft.com/office/drawing/2014/main" id="{FD6273F1-9DAD-488E-9A5A-3F5F161D9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43" y="2952399"/>
            <a:ext cx="3354038" cy="2515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25FECFC-AADF-3A94-66AD-EC77523CC650}"/>
              </a:ext>
            </a:extLst>
          </p:cNvPr>
          <p:cNvSpPr txBox="1">
            <a:spLocks/>
          </p:cNvSpPr>
          <p:nvPr/>
        </p:nvSpPr>
        <p:spPr>
          <a:xfrm>
            <a:off x="4066849" y="3141220"/>
            <a:ext cx="4319585" cy="2583168"/>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10 organic dairies</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4 samplings/farm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35 cows per farm visit</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Duplicate quartermilk samples</a:t>
            </a: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
        <p:nvSpPr>
          <p:cNvPr id="9" name="Title 1">
            <a:extLst>
              <a:ext uri="{FF2B5EF4-FFF2-40B4-BE49-F238E27FC236}">
                <a16:creationId xmlns:a16="http://schemas.microsoft.com/office/drawing/2014/main" id="{1C79E1E7-E6D1-64AF-4AD7-59E5F72328DD}"/>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Sample collection</a:t>
            </a:r>
          </a:p>
        </p:txBody>
      </p:sp>
    </p:spTree>
    <p:extLst>
      <p:ext uri="{BB962C8B-B14F-4D97-AF65-F5344CB8AC3E}">
        <p14:creationId xmlns:p14="http://schemas.microsoft.com/office/powerpoint/2010/main" val="258280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C331D64-101F-E812-36F8-5FEE9780ED6A}"/>
              </a:ext>
            </a:extLst>
          </p:cNvPr>
          <p:cNvGraphicFramePr>
            <a:graphicFrameLocks noChangeAspect="1"/>
          </p:cNvGraphicFramePr>
          <p:nvPr>
            <p:extLst>
              <p:ext uri="{D42A27DB-BD31-4B8C-83A1-F6EECF244321}">
                <p14:modId xmlns:p14="http://schemas.microsoft.com/office/powerpoint/2010/main" val="2943232139"/>
              </p:ext>
            </p:extLst>
          </p:nvPr>
        </p:nvGraphicFramePr>
        <p:xfrm>
          <a:off x="185738" y="1593850"/>
          <a:ext cx="11820525" cy="2868613"/>
        </p:xfrm>
        <a:graphic>
          <a:graphicData uri="http://schemas.openxmlformats.org/presentationml/2006/ole">
            <mc:AlternateContent xmlns:mc="http://schemas.openxmlformats.org/markup-compatibility/2006">
              <mc:Choice xmlns:v="urn:schemas-microsoft-com:vml" Requires="v">
                <p:oleObj name="Worksheet" r:id="rId3" imgW="9213954" imgH="2235200" progId="Excel.Sheet.12">
                  <p:embed/>
                </p:oleObj>
              </mc:Choice>
              <mc:Fallback>
                <p:oleObj name="Worksheet" r:id="rId3" imgW="9213954" imgH="2235200" progId="Excel.Sheet.12">
                  <p:embed/>
                  <p:pic>
                    <p:nvPicPr>
                      <p:cNvPr id="3" name="Object 2">
                        <a:extLst>
                          <a:ext uri="{FF2B5EF4-FFF2-40B4-BE49-F238E27FC236}">
                            <a16:creationId xmlns:a16="http://schemas.microsoft.com/office/drawing/2014/main" id="{1C331D64-101F-E812-36F8-5FEE9780ED6A}"/>
                          </a:ext>
                        </a:extLst>
                      </p:cNvPr>
                      <p:cNvPicPr/>
                      <p:nvPr/>
                    </p:nvPicPr>
                    <p:blipFill>
                      <a:blip r:embed="rId4"/>
                      <a:stretch>
                        <a:fillRect/>
                      </a:stretch>
                    </p:blipFill>
                    <p:spPr>
                      <a:xfrm>
                        <a:off x="185738" y="1593850"/>
                        <a:ext cx="11820525" cy="2868613"/>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D38E7900-33CE-1CA5-5FBA-CBE50A04EBAE}"/>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Overview of enrolled farms</a:t>
            </a:r>
          </a:p>
        </p:txBody>
      </p:sp>
    </p:spTree>
    <p:extLst>
      <p:ext uri="{BB962C8B-B14F-4D97-AF65-F5344CB8AC3E}">
        <p14:creationId xmlns:p14="http://schemas.microsoft.com/office/powerpoint/2010/main" val="3120031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74163" y="308113"/>
            <a:ext cx="7200671" cy="919369"/>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Bacteriological culture</a:t>
            </a:r>
          </a:p>
        </p:txBody>
      </p:sp>
      <p:pic>
        <p:nvPicPr>
          <p:cNvPr id="8" name="Picture 7">
            <a:extLst>
              <a:ext uri="{FF2B5EF4-FFF2-40B4-BE49-F238E27FC236}">
                <a16:creationId xmlns:a16="http://schemas.microsoft.com/office/drawing/2014/main" id="{0E66D56F-DDA5-A00A-7180-5A3E5229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024" y="1227482"/>
            <a:ext cx="4357783" cy="2451253"/>
          </a:xfrm>
          <a:prstGeom prst="rect">
            <a:avLst/>
          </a:prstGeom>
        </p:spPr>
      </p:pic>
      <p:sp>
        <p:nvSpPr>
          <p:cNvPr id="2" name="Content Placeholder 3">
            <a:extLst>
              <a:ext uri="{FF2B5EF4-FFF2-40B4-BE49-F238E27FC236}">
                <a16:creationId xmlns:a16="http://schemas.microsoft.com/office/drawing/2014/main" id="{B79ED962-13F6-A98E-6011-891B5922FDB7}"/>
              </a:ext>
            </a:extLst>
          </p:cNvPr>
          <p:cNvSpPr txBox="1">
            <a:spLocks/>
          </p:cNvSpPr>
          <p:nvPr/>
        </p:nvSpPr>
        <p:spPr>
          <a:xfrm>
            <a:off x="454415" y="1575140"/>
            <a:ext cx="5505680" cy="4378400"/>
          </a:xfrm>
          <a:prstGeom prst="rect">
            <a:avLst/>
          </a:prstGeom>
          <a:noFill/>
          <a:ln>
            <a:noFill/>
          </a:ln>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Quarter milk samples plated in duplicate </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SCC by flow cytometry</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Presumptive benchtop identification of IMI pathogens</a:t>
            </a: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Further identification by MALDI-</a:t>
            </a:r>
            <a:r>
              <a:rPr lang="en-US" sz="2400" b="1" i="1" dirty="0" err="1">
                <a:latin typeface="Calibri" panose="020F0502020204030204" pitchFamily="34" charset="0"/>
                <a:ea typeface="Calibri" panose="020F0502020204030204" pitchFamily="34" charset="0"/>
                <a:cs typeface="Times New Roman" panose="02020603050405020304" pitchFamily="18" charset="0"/>
              </a:rPr>
              <a:t>ToF</a:t>
            </a:r>
            <a:r>
              <a:rPr lang="en-US" sz="2400" b="1" i="1" dirty="0">
                <a:latin typeface="Calibri" panose="020F0502020204030204" pitchFamily="34" charset="0"/>
                <a:ea typeface="Calibri" panose="020F0502020204030204" pitchFamily="34" charset="0"/>
                <a:cs typeface="Times New Roman" panose="02020603050405020304" pitchFamily="18" charset="0"/>
              </a:rPr>
              <a:t> (Adkins Lab, U. Missouri College of Vet. Med.)</a:t>
            </a:r>
          </a:p>
          <a:p>
            <a:pPr>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3074" name="Picture 2" descr="Vaccines | Free Full-Text | How MALDI-TOF Mass Spectrometry Technology  Contributes to Microbial Infection Control in Healthcare Settings">
            <a:extLst>
              <a:ext uri="{FF2B5EF4-FFF2-40B4-BE49-F238E27FC236}">
                <a16:creationId xmlns:a16="http://schemas.microsoft.com/office/drawing/2014/main" id="{17A3B7B8-CD15-E490-8261-4D3E1A39D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168" y="3841286"/>
            <a:ext cx="4774471" cy="23872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A6BAAF-ADC4-742C-6207-50B9082D0D07}"/>
              </a:ext>
            </a:extLst>
          </p:cNvPr>
          <p:cNvSpPr txBox="1"/>
          <p:nvPr/>
        </p:nvSpPr>
        <p:spPr>
          <a:xfrm>
            <a:off x="10568137" y="6136189"/>
            <a:ext cx="3677822" cy="184666"/>
          </a:xfrm>
          <a:prstGeom prst="rect">
            <a:avLst/>
          </a:prstGeom>
          <a:noFill/>
        </p:spPr>
        <p:txBody>
          <a:bodyPr wrap="square">
            <a:spAutoFit/>
          </a:bodyPr>
          <a:lstStyle/>
          <a:p>
            <a:r>
              <a:rPr lang="en-US" sz="600" i="1" dirty="0" err="1">
                <a:ea typeface="Cambria" panose="02040503050406030204" pitchFamily="18" charset="0"/>
                <a:cs typeface="Times New Roman" panose="02020603050405020304" pitchFamily="18" charset="0"/>
              </a:rPr>
              <a:t>Elbehiry</a:t>
            </a:r>
            <a:r>
              <a:rPr lang="en-US" sz="600" i="1" dirty="0">
                <a:ea typeface="Cambria" panose="02040503050406030204" pitchFamily="18" charset="0"/>
                <a:cs typeface="Times New Roman" panose="02020603050405020304" pitchFamily="18" charset="0"/>
              </a:rPr>
              <a:t> et al., 2022</a:t>
            </a:r>
            <a:endParaRPr lang="en-US" sz="600" i="1" dirty="0">
              <a:ea typeface="Cambria" panose="02040503050406030204" pitchFamily="18" charset="0"/>
            </a:endParaRPr>
          </a:p>
        </p:txBody>
      </p:sp>
    </p:spTree>
    <p:extLst>
      <p:ext uri="{BB962C8B-B14F-4D97-AF65-F5344CB8AC3E}">
        <p14:creationId xmlns:p14="http://schemas.microsoft.com/office/powerpoint/2010/main" val="3570548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Data analysis </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468598" y="1600111"/>
            <a:ext cx="6618002" cy="4089489"/>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Assign status to quarter observation</a:t>
            </a:r>
          </a:p>
          <a:p>
            <a:pPr marL="457200" lvl="1" indent="0">
              <a:buSzPct val="75000"/>
              <a:buNone/>
            </a:pPr>
            <a:r>
              <a:rPr lang="en-US" sz="1800" i="1" dirty="0">
                <a:latin typeface="Calibri" panose="020F0502020204030204" pitchFamily="34" charset="0"/>
                <a:ea typeface="Calibri" panose="020F0502020204030204" pitchFamily="34" charset="0"/>
              </a:rPr>
              <a:t>1) No growth</a:t>
            </a:r>
          </a:p>
          <a:p>
            <a:pPr marL="457200" lvl="1" indent="0">
              <a:buSzPct val="75000"/>
              <a:buNone/>
            </a:pPr>
            <a:r>
              <a:rPr lang="en-US" sz="1800" i="1" dirty="0">
                <a:latin typeface="Calibri" panose="020F0502020204030204" pitchFamily="34" charset="0"/>
                <a:ea typeface="Calibri" panose="020F0502020204030204" pitchFamily="34" charset="0"/>
              </a:rPr>
              <a:t>2) Single pathogen infection</a:t>
            </a:r>
          </a:p>
          <a:p>
            <a:pPr marL="457200" lvl="1" indent="0">
              <a:buSzPct val="75000"/>
              <a:buNone/>
            </a:pPr>
            <a:r>
              <a:rPr lang="en-US" sz="1800" i="1" dirty="0">
                <a:latin typeface="Calibri" panose="020F0502020204030204" pitchFamily="34" charset="0"/>
                <a:ea typeface="Calibri" panose="020F0502020204030204" pitchFamily="34" charset="0"/>
              </a:rPr>
              <a:t>3) Mixed infection</a:t>
            </a:r>
          </a:p>
          <a:p>
            <a:pPr marL="457200" lvl="1" indent="0">
              <a:buSzPct val="75000"/>
              <a:buNone/>
            </a:pPr>
            <a:r>
              <a:rPr lang="en-US" sz="1800" i="1" dirty="0">
                <a:latin typeface="Calibri" panose="020F0502020204030204" pitchFamily="34" charset="0"/>
                <a:ea typeface="Calibri" panose="020F0502020204030204" pitchFamily="34" charset="0"/>
              </a:rPr>
              <a:t>4) Unknown</a:t>
            </a:r>
          </a:p>
          <a:p>
            <a:pPr marL="457200" lvl="1"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Descriptive analysis of quarter-level prevalence</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By visit for each farm</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For TS vs. FS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Overall</a:t>
            </a:r>
            <a:endParaRPr lang="en-US"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 name="Picture 1">
            <a:extLst>
              <a:ext uri="{FF2B5EF4-FFF2-40B4-BE49-F238E27FC236}">
                <a16:creationId xmlns:a16="http://schemas.microsoft.com/office/drawing/2014/main" id="{05890FD4-0CE1-A62E-2F72-1868B954B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665" y="3772503"/>
            <a:ext cx="3703507" cy="2083223"/>
          </a:xfrm>
          <a:prstGeom prst="rect">
            <a:avLst/>
          </a:prstGeom>
        </p:spPr>
      </p:pic>
      <p:pic>
        <p:nvPicPr>
          <p:cNvPr id="3" name="Picture 2">
            <a:extLst>
              <a:ext uri="{FF2B5EF4-FFF2-40B4-BE49-F238E27FC236}">
                <a16:creationId xmlns:a16="http://schemas.microsoft.com/office/drawing/2014/main" id="{28F1EECF-56CB-E8AD-DD5C-3FF8F8421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550665" y="1471750"/>
            <a:ext cx="3703503" cy="2083221"/>
          </a:xfrm>
          <a:prstGeom prst="rect">
            <a:avLst/>
          </a:prstGeom>
        </p:spPr>
      </p:pic>
    </p:spTree>
    <p:extLst>
      <p:ext uri="{BB962C8B-B14F-4D97-AF65-F5344CB8AC3E}">
        <p14:creationId xmlns:p14="http://schemas.microsoft.com/office/powerpoint/2010/main" val="138503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AF6FE17-EC1C-F848-586E-DB53D8A384E8}"/>
              </a:ext>
            </a:extLst>
          </p:cNvPr>
          <p:cNvGraphicFramePr>
            <a:graphicFrameLocks noGrp="1"/>
          </p:cNvGraphicFramePr>
          <p:nvPr>
            <p:extLst>
              <p:ext uri="{D42A27DB-BD31-4B8C-83A1-F6EECF244321}">
                <p14:modId xmlns:p14="http://schemas.microsoft.com/office/powerpoint/2010/main" val="2446614779"/>
              </p:ext>
            </p:extLst>
          </p:nvPr>
        </p:nvGraphicFramePr>
        <p:xfrm>
          <a:off x="384365" y="687757"/>
          <a:ext cx="11423269" cy="5219985"/>
        </p:xfrm>
        <a:graphic>
          <a:graphicData uri="http://schemas.openxmlformats.org/drawingml/2006/table">
            <a:tbl>
              <a:tblPr/>
              <a:tblGrid>
                <a:gridCol w="227135">
                  <a:extLst>
                    <a:ext uri="{9D8B030D-6E8A-4147-A177-3AD203B41FA5}">
                      <a16:colId xmlns:a16="http://schemas.microsoft.com/office/drawing/2014/main" val="3833769106"/>
                    </a:ext>
                  </a:extLst>
                </a:gridCol>
                <a:gridCol w="1257556">
                  <a:extLst>
                    <a:ext uri="{9D8B030D-6E8A-4147-A177-3AD203B41FA5}">
                      <a16:colId xmlns:a16="http://schemas.microsoft.com/office/drawing/2014/main" val="698204902"/>
                    </a:ext>
                  </a:extLst>
                </a:gridCol>
                <a:gridCol w="764506">
                  <a:extLst>
                    <a:ext uri="{9D8B030D-6E8A-4147-A177-3AD203B41FA5}">
                      <a16:colId xmlns:a16="http://schemas.microsoft.com/office/drawing/2014/main" val="1105319760"/>
                    </a:ext>
                  </a:extLst>
                </a:gridCol>
                <a:gridCol w="764506">
                  <a:extLst>
                    <a:ext uri="{9D8B030D-6E8A-4147-A177-3AD203B41FA5}">
                      <a16:colId xmlns:a16="http://schemas.microsoft.com/office/drawing/2014/main" val="2865059576"/>
                    </a:ext>
                  </a:extLst>
                </a:gridCol>
                <a:gridCol w="764506">
                  <a:extLst>
                    <a:ext uri="{9D8B030D-6E8A-4147-A177-3AD203B41FA5}">
                      <a16:colId xmlns:a16="http://schemas.microsoft.com/office/drawing/2014/main" val="606760158"/>
                    </a:ext>
                  </a:extLst>
                </a:gridCol>
                <a:gridCol w="764506">
                  <a:extLst>
                    <a:ext uri="{9D8B030D-6E8A-4147-A177-3AD203B41FA5}">
                      <a16:colId xmlns:a16="http://schemas.microsoft.com/office/drawing/2014/main" val="132057877"/>
                    </a:ext>
                  </a:extLst>
                </a:gridCol>
                <a:gridCol w="764506">
                  <a:extLst>
                    <a:ext uri="{9D8B030D-6E8A-4147-A177-3AD203B41FA5}">
                      <a16:colId xmlns:a16="http://schemas.microsoft.com/office/drawing/2014/main" val="2653393913"/>
                    </a:ext>
                  </a:extLst>
                </a:gridCol>
                <a:gridCol w="764506">
                  <a:extLst>
                    <a:ext uri="{9D8B030D-6E8A-4147-A177-3AD203B41FA5}">
                      <a16:colId xmlns:a16="http://schemas.microsoft.com/office/drawing/2014/main" val="3858918055"/>
                    </a:ext>
                  </a:extLst>
                </a:gridCol>
                <a:gridCol w="764506">
                  <a:extLst>
                    <a:ext uri="{9D8B030D-6E8A-4147-A177-3AD203B41FA5}">
                      <a16:colId xmlns:a16="http://schemas.microsoft.com/office/drawing/2014/main" val="724578273"/>
                    </a:ext>
                  </a:extLst>
                </a:gridCol>
                <a:gridCol w="764506">
                  <a:extLst>
                    <a:ext uri="{9D8B030D-6E8A-4147-A177-3AD203B41FA5}">
                      <a16:colId xmlns:a16="http://schemas.microsoft.com/office/drawing/2014/main" val="2736703848"/>
                    </a:ext>
                  </a:extLst>
                </a:gridCol>
                <a:gridCol w="764506">
                  <a:extLst>
                    <a:ext uri="{9D8B030D-6E8A-4147-A177-3AD203B41FA5}">
                      <a16:colId xmlns:a16="http://schemas.microsoft.com/office/drawing/2014/main" val="1437363751"/>
                    </a:ext>
                  </a:extLst>
                </a:gridCol>
                <a:gridCol w="764506">
                  <a:extLst>
                    <a:ext uri="{9D8B030D-6E8A-4147-A177-3AD203B41FA5}">
                      <a16:colId xmlns:a16="http://schemas.microsoft.com/office/drawing/2014/main" val="625857424"/>
                    </a:ext>
                  </a:extLst>
                </a:gridCol>
                <a:gridCol w="764506">
                  <a:extLst>
                    <a:ext uri="{9D8B030D-6E8A-4147-A177-3AD203B41FA5}">
                      <a16:colId xmlns:a16="http://schemas.microsoft.com/office/drawing/2014/main" val="2925586758"/>
                    </a:ext>
                  </a:extLst>
                </a:gridCol>
                <a:gridCol w="764506">
                  <a:extLst>
                    <a:ext uri="{9D8B030D-6E8A-4147-A177-3AD203B41FA5}">
                      <a16:colId xmlns:a16="http://schemas.microsoft.com/office/drawing/2014/main" val="3087454635"/>
                    </a:ext>
                  </a:extLst>
                </a:gridCol>
                <a:gridCol w="764506">
                  <a:extLst>
                    <a:ext uri="{9D8B030D-6E8A-4147-A177-3AD203B41FA5}">
                      <a16:colId xmlns:a16="http://schemas.microsoft.com/office/drawing/2014/main" val="3448635225"/>
                    </a:ext>
                  </a:extLst>
                </a:gridCol>
              </a:tblGrid>
              <a:tr h="1417750">
                <a:tc gridSpan="15">
                  <a:txBody>
                    <a:bodyPr/>
                    <a:lstStyle/>
                    <a:p>
                      <a:pPr algn="l" fontAlgn="t"/>
                      <a:r>
                        <a:rPr lang="en-US" sz="1050" b="1" i="0" u="none" strike="noStrike" dirty="0">
                          <a:solidFill>
                            <a:srgbClr val="000000"/>
                          </a:solidFill>
                          <a:effectLst/>
                          <a:latin typeface="Times New Roman" panose="02020603050405020304" pitchFamily="18" charset="0"/>
                        </a:rPr>
                        <a:t>Table 1. </a:t>
                      </a:r>
                      <a:r>
                        <a:rPr lang="en-US" sz="1050" b="0" i="0" u="none" strike="noStrike" dirty="0">
                          <a:solidFill>
                            <a:srgbClr val="000000"/>
                          </a:solidFill>
                          <a:effectLst/>
                          <a:latin typeface="Times New Roman" panose="02020603050405020304" pitchFamily="18" charset="0"/>
                        </a:rPr>
                        <a:t>Quarter-level prevalence of the six most common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784" marR="4784" marT="4784"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5348912"/>
                  </a:ext>
                </a:extLst>
              </a:tr>
              <a:tr h="238830">
                <a:tc gridSpan="2">
                  <a:txBody>
                    <a:bodyPr/>
                    <a:lstStyle/>
                    <a:p>
                      <a:pPr algn="l" fontAlgn="b"/>
                      <a:endParaRPr lang="en-US" sz="1100" b="0" i="0" u="none" strike="noStrike">
                        <a:solidFill>
                          <a:srgbClr val="000000"/>
                        </a:solidFill>
                        <a:effectLst/>
                        <a:latin typeface="Times New Roman" panose="02020603050405020304" pitchFamily="18" charset="0"/>
                      </a:endParaRPr>
                    </a:p>
                  </a:txBody>
                  <a:tcPr marL="4784" marR="4784" marT="4784" marB="0" anchor="b">
                    <a:lnL>
                      <a:noFill/>
                    </a:lnL>
                    <a:lnR>
                      <a:noFill/>
                    </a:lnR>
                    <a:lnT>
                      <a:noFill/>
                    </a:lnT>
                    <a:lnB>
                      <a:noFill/>
                    </a:lnB>
                    <a:noFill/>
                  </a:tcPr>
                </a:tc>
                <a:tc hMerge="1">
                  <a:txBody>
                    <a:bodyPr/>
                    <a:lstStyle/>
                    <a:p>
                      <a:endParaRPr lang="en-US"/>
                    </a:p>
                  </a:txBody>
                  <a:tcPr/>
                </a:tc>
                <a:tc>
                  <a:txBody>
                    <a:bodyPr/>
                    <a:lstStyle/>
                    <a:p>
                      <a:pPr algn="ctr" fontAlgn="ctr"/>
                      <a:r>
                        <a:rPr lang="en-US" sz="1050" b="0" i="0" u="none" strike="noStrike">
                          <a:solidFill>
                            <a:srgbClr val="000000"/>
                          </a:solidFill>
                          <a:effectLst/>
                          <a:latin typeface="Times New Roman" panose="02020603050405020304" pitchFamily="18" charset="0"/>
                        </a:rPr>
                        <a:t>TS-1</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TS-2</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TS-4</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TS-5</a:t>
                      </a: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TS avg.</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BP-1</a:t>
                      </a: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BP-2</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BP-4</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BP-5</a:t>
                      </a: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BP avg.</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Overall</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626930438"/>
                  </a:ext>
                </a:extLst>
              </a:tr>
              <a:tr h="227787">
                <a:tc gridSpan="2">
                  <a:txBody>
                    <a:bodyPr/>
                    <a:lstStyle/>
                    <a:p>
                      <a:pPr algn="l" fontAlgn="ctr"/>
                      <a:r>
                        <a:rPr lang="en-US" sz="1050" b="0" i="0" u="none" strike="noStrike">
                          <a:solidFill>
                            <a:srgbClr val="000000"/>
                          </a:solidFill>
                          <a:effectLst/>
                          <a:latin typeface="Times New Roman" panose="02020603050405020304" pitchFamily="18" charset="0"/>
                        </a:rPr>
                        <a:t>Num. farm visits</a:t>
                      </a:r>
                    </a:p>
                  </a:txBody>
                  <a:tcPr marL="4784" marR="4784" marT="4784" marB="0" anchor="ctr">
                    <a:lnL>
                      <a:noFill/>
                    </a:lnL>
                    <a:lnR>
                      <a:noFill/>
                    </a:lnR>
                    <a:lnT>
                      <a:noFill/>
                    </a:lnT>
                    <a:lnB>
                      <a:noFill/>
                    </a:lnB>
                    <a:noFill/>
                  </a:tcPr>
                </a:tc>
                <a:tc hMerge="1">
                  <a:txBody>
                    <a:bodyPr/>
                    <a:lstStyle/>
                    <a:p>
                      <a:endParaRPr lang="en-US"/>
                    </a:p>
                  </a:txBody>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15</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4</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15</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30</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63009426"/>
                  </a:ext>
                </a:extLst>
              </a:tr>
              <a:tr h="227787">
                <a:tc gridSpan="2">
                  <a:txBody>
                    <a:bodyPr/>
                    <a:lstStyle/>
                    <a:p>
                      <a:pPr algn="l" fontAlgn="ctr"/>
                      <a:r>
                        <a:rPr lang="en-US" sz="1050" b="0" i="0" u="none" strike="noStrike">
                          <a:solidFill>
                            <a:srgbClr val="000000"/>
                          </a:solidFill>
                          <a:effectLst/>
                          <a:latin typeface="Times New Roman" panose="02020603050405020304" pitchFamily="18" charset="0"/>
                        </a:rPr>
                        <a:t>Pathogen (group)</a:t>
                      </a:r>
                    </a:p>
                  </a:txBody>
                  <a:tcPr marL="4784" marR="4784" marT="4784" marB="0" anchor="ctr">
                    <a:lnL>
                      <a:noFill/>
                    </a:lnL>
                    <a:lnR>
                      <a:noFill/>
                    </a:lnR>
                    <a:lnT>
                      <a:noFill/>
                    </a:lnT>
                    <a:lnB>
                      <a:noFill/>
                    </a:lnB>
                    <a:noFill/>
                  </a:tcPr>
                </a:tc>
                <a:tc hMerge="1">
                  <a:txBody>
                    <a:bodyPr/>
                    <a:lstStyle/>
                    <a:p>
                      <a:endParaRPr lang="en-US"/>
                    </a:p>
                  </a:txBody>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 </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 </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 </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74467904"/>
                  </a:ext>
                </a:extLst>
              </a:tr>
              <a:tr h="669495">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0" u="none" strike="noStrike" dirty="0">
                          <a:solidFill>
                            <a:srgbClr val="000000"/>
                          </a:solidFill>
                          <a:effectLst/>
                          <a:latin typeface="Times New Roman" panose="02020603050405020304" pitchFamily="18" charset="0"/>
                        </a:rPr>
                        <a:t>Non-</a:t>
                      </a:r>
                      <a:r>
                        <a:rPr lang="en-US" sz="1050" b="0" i="1" u="none" strike="noStrike" dirty="0">
                          <a:solidFill>
                            <a:srgbClr val="000000"/>
                          </a:solidFill>
                          <a:effectLst/>
                          <a:latin typeface="Times New Roman" panose="02020603050405020304" pitchFamily="18" charset="0"/>
                        </a:rPr>
                        <a:t>aureus</a:t>
                      </a:r>
                      <a:r>
                        <a:rPr lang="en-US" sz="1050" b="0" i="0" u="none" strike="noStrike" dirty="0">
                          <a:solidFill>
                            <a:srgbClr val="000000"/>
                          </a:solidFill>
                          <a:effectLst/>
                          <a:latin typeface="Times New Roman" panose="02020603050405020304" pitchFamily="18" charset="0"/>
                        </a:rPr>
                        <a:t> staphylococci and mammaliicocci</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19 (9.7-25.6)</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24.8 (21.9-39.8)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21.1 (12.8-39.8)</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rPr>
                        <a:t>20 (9.7-39.8)</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58959184"/>
                  </a:ext>
                </a:extLst>
              </a:tr>
              <a:tr h="227787">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Streptococcus </a:t>
                      </a:r>
                      <a:r>
                        <a:rPr lang="en-US" sz="1050" b="0" i="1" u="none" strike="noStrike" dirty="0" err="1">
                          <a:solidFill>
                            <a:srgbClr val="000000"/>
                          </a:solidFill>
                          <a:effectLst/>
                          <a:latin typeface="Times New Roman" panose="02020603050405020304" pitchFamily="18" charset="0"/>
                        </a:rPr>
                        <a:t>uberis</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8639262"/>
                  </a:ext>
                </a:extLst>
              </a:tr>
              <a:tr h="448641">
                <a:tc>
                  <a:txBody>
                    <a:bodyPr/>
                    <a:lstStyle/>
                    <a:p>
                      <a:pPr algn="l" fontAlgn="b"/>
                      <a:endParaRPr lang="en-US" sz="1100" b="0" i="0" u="none" strike="noStrike">
                        <a:solidFill>
                          <a:srgbClr val="000000"/>
                        </a:solidFill>
                        <a:effectLst/>
                        <a:latin typeface="Times New Roman" panose="02020603050405020304" pitchFamily="18" charset="0"/>
                      </a:endParaRPr>
                    </a:p>
                  </a:txBody>
                  <a:tcPr marL="4784" marR="4784" marT="4784" marB="0" anchor="b">
                    <a:lnL>
                      <a:noFill/>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Staphylococcus aureus</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1211039"/>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Corynebacterium</a:t>
                      </a:r>
                      <a:r>
                        <a:rPr lang="en-US" sz="1050" b="0" i="0" u="none" strike="noStrike" dirty="0">
                          <a:solidFill>
                            <a:srgbClr val="000000"/>
                          </a:solidFill>
                          <a:effectLst/>
                          <a:latin typeface="Times New Roman" panose="02020603050405020304" pitchFamily="18" charset="0"/>
                        </a:rPr>
                        <a:t> spp.</a:t>
                      </a:r>
                      <a:r>
                        <a:rPr lang="en-US" sz="1050" b="0" i="0" u="none" strike="noStrike" baseline="30000" dirty="0">
                          <a:solidFill>
                            <a:srgbClr val="000000"/>
                          </a:solidFill>
                          <a:effectLst/>
                          <a:latin typeface="Times New Roman" panose="02020603050405020304" pitchFamily="18" charset="0"/>
                        </a:rPr>
                        <a:t>1</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8590406"/>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0" u="none" strike="noStrike" dirty="0">
                          <a:solidFill>
                            <a:srgbClr val="000000"/>
                          </a:solidFill>
                          <a:effectLst/>
                          <a:latin typeface="Times New Roman" panose="02020603050405020304" pitchFamily="18" charset="0"/>
                        </a:rPr>
                        <a:t>Other gram-positive bacteria</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98498714"/>
                  </a:ext>
                </a:extLst>
              </a:tr>
              <a:tr h="448641">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Streptococcus </a:t>
                      </a:r>
                      <a:r>
                        <a:rPr lang="en-US" sz="1050" b="0" i="1" u="none" strike="noStrike" dirty="0" err="1">
                          <a:solidFill>
                            <a:srgbClr val="000000"/>
                          </a:solidFill>
                          <a:effectLst/>
                          <a:latin typeface="Times New Roman" panose="02020603050405020304" pitchFamily="18" charset="0"/>
                        </a:rPr>
                        <a:t>dysgalactiae</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18715457"/>
                  </a:ext>
                </a:extLst>
              </a:tr>
              <a:tr h="415985">
                <a:tc gridSpan="15">
                  <a:txBody>
                    <a:bodyPr/>
                    <a:lstStyle/>
                    <a:p>
                      <a:pPr algn="l" fontAlgn="b"/>
                      <a:r>
                        <a:rPr lang="en-US" sz="1050" b="0" i="1" u="none" strike="noStrike" baseline="30000" dirty="0">
                          <a:solidFill>
                            <a:srgbClr val="000000"/>
                          </a:solidFill>
                          <a:effectLst/>
                          <a:latin typeface="Times New Roman" panose="02020603050405020304" pitchFamily="18" charset="0"/>
                        </a:rPr>
                        <a:t>1</a:t>
                      </a:r>
                      <a:r>
                        <a:rPr lang="en-US" sz="1050" b="0" i="1" u="none" strike="noStrike" dirty="0">
                          <a:solidFill>
                            <a:srgbClr val="000000"/>
                          </a:solidFill>
                          <a:effectLst/>
                          <a:latin typeface="Times New Roman" panose="02020603050405020304" pitchFamily="18" charset="0"/>
                        </a:rPr>
                        <a:t>Corynebacterium</a:t>
                      </a:r>
                      <a:r>
                        <a:rPr lang="en-US" sz="1050" b="0" i="0" u="none" strike="noStrike" dirty="0">
                          <a:solidFill>
                            <a:srgbClr val="000000"/>
                          </a:solidFill>
                          <a:effectLst/>
                          <a:latin typeface="Times New Roman" panose="02020603050405020304" pitchFamily="18" charset="0"/>
                        </a:rPr>
                        <a:t> sp. (genus-level identification only), </a:t>
                      </a:r>
                      <a:r>
                        <a:rPr lang="en-US" sz="1050" b="0" i="1" u="none" strike="noStrike" dirty="0">
                          <a:solidFill>
                            <a:srgbClr val="000000"/>
                          </a:solidFill>
                          <a:effectLst/>
                          <a:latin typeface="Times New Roman" panose="02020603050405020304" pitchFamily="18" charset="0"/>
                        </a:rPr>
                        <a:t>C. </a:t>
                      </a:r>
                      <a:r>
                        <a:rPr lang="en-US" sz="1050" b="0" i="1" u="none" strike="noStrike" dirty="0" err="1">
                          <a:solidFill>
                            <a:srgbClr val="000000"/>
                          </a:solidFill>
                          <a:effectLst/>
                          <a:latin typeface="Times New Roman" panose="02020603050405020304" pitchFamily="18" charset="0"/>
                        </a:rPr>
                        <a:t>amycolatum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callunae</a:t>
                      </a:r>
                      <a:r>
                        <a:rPr lang="en-US" sz="1050" b="0" i="1" u="none" strike="noStrike" dirty="0">
                          <a:solidFill>
                            <a:srgbClr val="000000"/>
                          </a:solidFill>
                          <a:effectLst/>
                          <a:latin typeface="Times New Roman" panose="02020603050405020304" pitchFamily="18" charset="0"/>
                        </a:rPr>
                        <a:t>, C. casei, C. </a:t>
                      </a:r>
                      <a:r>
                        <a:rPr lang="en-US" sz="1050" b="0" i="1" u="none" strike="noStrike" dirty="0" err="1">
                          <a:solidFill>
                            <a:srgbClr val="000000"/>
                          </a:solidFill>
                          <a:effectLst/>
                          <a:latin typeface="Times New Roman" panose="02020603050405020304" pitchFamily="18" charset="0"/>
                        </a:rPr>
                        <a:t>confusum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glutamicum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stationis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ulcerans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variabile</a:t>
                      </a:r>
                      <a:r>
                        <a:rPr lang="en-US" sz="1050" b="0" i="1" u="none" strike="noStrike" dirty="0">
                          <a:solidFill>
                            <a:srgbClr val="000000"/>
                          </a:solidFill>
                          <a:effectLst/>
                          <a:latin typeface="Times New Roman" panose="02020603050405020304" pitchFamily="18" charset="0"/>
                        </a:rPr>
                        <a:t>, C. xerosis</a:t>
                      </a:r>
                      <a:endParaRPr lang="en-US" sz="1050" b="0" i="0" u="none" strike="noStrike" dirty="0">
                        <a:solidFill>
                          <a:srgbClr val="000000"/>
                        </a:solidFill>
                        <a:effectLst/>
                        <a:latin typeface="Times New Roman" panose="02020603050405020304" pitchFamily="18" charset="0"/>
                      </a:endParaRPr>
                    </a:p>
                  </a:txBody>
                  <a:tcPr marL="4784" marR="4784" marT="4784"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99967644"/>
                  </a:ext>
                </a:extLst>
              </a:tr>
            </a:tbl>
          </a:graphicData>
        </a:graphic>
      </p:graphicFrame>
    </p:spTree>
    <p:extLst>
      <p:ext uri="{BB962C8B-B14F-4D97-AF65-F5344CB8AC3E}">
        <p14:creationId xmlns:p14="http://schemas.microsoft.com/office/powerpoint/2010/main" val="56275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853549-C379-BB7A-8FB9-23FE50FB71B0}"/>
              </a:ext>
            </a:extLst>
          </p:cNvPr>
          <p:cNvGraphicFramePr>
            <a:graphicFrameLocks noGrp="1"/>
          </p:cNvGraphicFramePr>
          <p:nvPr>
            <p:extLst>
              <p:ext uri="{D42A27DB-BD31-4B8C-83A1-F6EECF244321}">
                <p14:modId xmlns:p14="http://schemas.microsoft.com/office/powerpoint/2010/main" val="1977338502"/>
              </p:ext>
            </p:extLst>
          </p:nvPr>
        </p:nvGraphicFramePr>
        <p:xfrm>
          <a:off x="450477" y="1263383"/>
          <a:ext cx="11291046" cy="4331233"/>
        </p:xfrm>
        <a:graphic>
          <a:graphicData uri="http://schemas.openxmlformats.org/drawingml/2006/table">
            <a:tbl>
              <a:tblPr/>
              <a:tblGrid>
                <a:gridCol w="93315">
                  <a:extLst>
                    <a:ext uri="{9D8B030D-6E8A-4147-A177-3AD203B41FA5}">
                      <a16:colId xmlns:a16="http://schemas.microsoft.com/office/drawing/2014/main" val="769865378"/>
                    </a:ext>
                  </a:extLst>
                </a:gridCol>
                <a:gridCol w="1374267">
                  <a:extLst>
                    <a:ext uri="{9D8B030D-6E8A-4147-A177-3AD203B41FA5}">
                      <a16:colId xmlns:a16="http://schemas.microsoft.com/office/drawing/2014/main" val="3395519013"/>
                    </a:ext>
                  </a:extLst>
                </a:gridCol>
                <a:gridCol w="576853">
                  <a:extLst>
                    <a:ext uri="{9D8B030D-6E8A-4147-A177-3AD203B41FA5}">
                      <a16:colId xmlns:a16="http://schemas.microsoft.com/office/drawing/2014/main" val="3042258614"/>
                    </a:ext>
                  </a:extLst>
                </a:gridCol>
                <a:gridCol w="746515">
                  <a:extLst>
                    <a:ext uri="{9D8B030D-6E8A-4147-A177-3AD203B41FA5}">
                      <a16:colId xmlns:a16="http://schemas.microsoft.com/office/drawing/2014/main" val="887935479"/>
                    </a:ext>
                  </a:extLst>
                </a:gridCol>
                <a:gridCol w="729549">
                  <a:extLst>
                    <a:ext uri="{9D8B030D-6E8A-4147-A177-3AD203B41FA5}">
                      <a16:colId xmlns:a16="http://schemas.microsoft.com/office/drawing/2014/main" val="3063093558"/>
                    </a:ext>
                  </a:extLst>
                </a:gridCol>
                <a:gridCol w="687133">
                  <a:extLst>
                    <a:ext uri="{9D8B030D-6E8A-4147-A177-3AD203B41FA5}">
                      <a16:colId xmlns:a16="http://schemas.microsoft.com/office/drawing/2014/main" val="771223911"/>
                    </a:ext>
                  </a:extLst>
                </a:gridCol>
                <a:gridCol w="805897">
                  <a:extLst>
                    <a:ext uri="{9D8B030D-6E8A-4147-A177-3AD203B41FA5}">
                      <a16:colId xmlns:a16="http://schemas.microsoft.com/office/drawing/2014/main" val="1602776892"/>
                    </a:ext>
                  </a:extLst>
                </a:gridCol>
                <a:gridCol w="797415">
                  <a:extLst>
                    <a:ext uri="{9D8B030D-6E8A-4147-A177-3AD203B41FA5}">
                      <a16:colId xmlns:a16="http://schemas.microsoft.com/office/drawing/2014/main" val="1677029251"/>
                    </a:ext>
                  </a:extLst>
                </a:gridCol>
                <a:gridCol w="746515">
                  <a:extLst>
                    <a:ext uri="{9D8B030D-6E8A-4147-A177-3AD203B41FA5}">
                      <a16:colId xmlns:a16="http://schemas.microsoft.com/office/drawing/2014/main" val="2277144127"/>
                    </a:ext>
                  </a:extLst>
                </a:gridCol>
                <a:gridCol w="746515">
                  <a:extLst>
                    <a:ext uri="{9D8B030D-6E8A-4147-A177-3AD203B41FA5}">
                      <a16:colId xmlns:a16="http://schemas.microsoft.com/office/drawing/2014/main" val="3850453408"/>
                    </a:ext>
                  </a:extLst>
                </a:gridCol>
                <a:gridCol w="814381">
                  <a:extLst>
                    <a:ext uri="{9D8B030D-6E8A-4147-A177-3AD203B41FA5}">
                      <a16:colId xmlns:a16="http://schemas.microsoft.com/office/drawing/2014/main" val="3960967241"/>
                    </a:ext>
                  </a:extLst>
                </a:gridCol>
                <a:gridCol w="916178">
                  <a:extLst>
                    <a:ext uri="{9D8B030D-6E8A-4147-A177-3AD203B41FA5}">
                      <a16:colId xmlns:a16="http://schemas.microsoft.com/office/drawing/2014/main" val="1315797940"/>
                    </a:ext>
                  </a:extLst>
                </a:gridCol>
                <a:gridCol w="729549">
                  <a:extLst>
                    <a:ext uri="{9D8B030D-6E8A-4147-A177-3AD203B41FA5}">
                      <a16:colId xmlns:a16="http://schemas.microsoft.com/office/drawing/2014/main" val="952564952"/>
                    </a:ext>
                  </a:extLst>
                </a:gridCol>
                <a:gridCol w="754999">
                  <a:extLst>
                    <a:ext uri="{9D8B030D-6E8A-4147-A177-3AD203B41FA5}">
                      <a16:colId xmlns:a16="http://schemas.microsoft.com/office/drawing/2014/main" val="472684645"/>
                    </a:ext>
                  </a:extLst>
                </a:gridCol>
                <a:gridCol w="771965">
                  <a:extLst>
                    <a:ext uri="{9D8B030D-6E8A-4147-A177-3AD203B41FA5}">
                      <a16:colId xmlns:a16="http://schemas.microsoft.com/office/drawing/2014/main" val="199688430"/>
                    </a:ext>
                  </a:extLst>
                </a:gridCol>
              </a:tblGrid>
              <a:tr h="1279106">
                <a:tc gridSpan="15">
                  <a:txBody>
                    <a:bodyPr/>
                    <a:lstStyle/>
                    <a:p>
                      <a:pPr algn="l" fontAlgn="ctr"/>
                      <a:r>
                        <a:rPr lang="en-US" sz="1100" b="1" i="0" u="none" strike="noStrike" dirty="0">
                          <a:solidFill>
                            <a:srgbClr val="000000"/>
                          </a:solidFill>
                          <a:effectLst/>
                          <a:latin typeface="Times New Roman" panose="02020603050405020304" pitchFamily="18" charset="0"/>
                        </a:rPr>
                        <a:t>Table 2. </a:t>
                      </a:r>
                      <a:r>
                        <a:rPr lang="en-US" sz="1100" b="0" i="0" u="none" strike="noStrike" dirty="0">
                          <a:solidFill>
                            <a:srgbClr val="000000"/>
                          </a:solidFill>
                          <a:effectLst/>
                          <a:latin typeface="Times New Roman" panose="02020603050405020304" pitchFamily="18" charset="0"/>
                        </a:rPr>
                        <a:t>Quarter-level prevalence of seven most common non-</a:t>
                      </a:r>
                      <a:r>
                        <a:rPr lang="en-US" sz="1100" b="0" i="1" u="none" strike="noStrike" dirty="0">
                          <a:solidFill>
                            <a:srgbClr val="000000"/>
                          </a:solidFill>
                          <a:effectLst/>
                          <a:latin typeface="Times New Roman" panose="02020603050405020304" pitchFamily="18" charset="0"/>
                        </a:rPr>
                        <a:t>aureus</a:t>
                      </a:r>
                      <a:r>
                        <a:rPr lang="en-US" sz="1100" b="0" i="0" u="none" strike="noStrike" dirty="0">
                          <a:solidFill>
                            <a:srgbClr val="000000"/>
                          </a:solidFill>
                          <a:effectLst/>
                          <a:latin typeface="Times New Roman" panose="02020603050405020304" pitchFamily="18" charset="0"/>
                        </a:rPr>
                        <a:t> staphylococci and mammaliicocci (NASM)</a:t>
                      </a:r>
                      <a:r>
                        <a:rPr lang="en-US" sz="1100" b="0" i="1" u="none" strike="noStrike" dirty="0">
                          <a:solidFill>
                            <a:srgbClr val="000000"/>
                          </a:solidFill>
                          <a:effectLst/>
                          <a:latin typeface="Times New Roman" panose="02020603050405020304" pitchFamily="18" charset="0"/>
                        </a:rPr>
                        <a:t> </a:t>
                      </a:r>
                      <a:r>
                        <a:rPr lang="en-US" sz="1100" b="0" i="0" u="none" strike="noStrike" dirty="0">
                          <a:solidFill>
                            <a:srgbClr val="000000"/>
                          </a:solidFill>
                          <a:effectLst/>
                          <a:latin typeface="Times New Roman" panose="02020603050405020304" pitchFamily="18" charset="0"/>
                        </a:rPr>
                        <a:t>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935" marR="3935" marT="3935"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4914938"/>
                  </a:ext>
                </a:extLst>
              </a:tr>
              <a:tr h="236026">
                <a:tc gridSpan="2">
                  <a:txBody>
                    <a:bodyPr/>
                    <a:lstStyle/>
                    <a:p>
                      <a:pPr algn="l" fontAlgn="b"/>
                      <a:endParaRPr lang="en-US" sz="1200" b="0" i="0" u="none" strike="noStrike" dirty="0">
                        <a:solidFill>
                          <a:srgbClr val="000000"/>
                        </a:solidFill>
                        <a:effectLst/>
                        <a:latin typeface="Times New Roman" panose="02020603050405020304" pitchFamily="18" charset="0"/>
                      </a:endParaRPr>
                    </a:p>
                  </a:txBody>
                  <a:tcPr marL="3935" marR="3935" marT="3935" marB="0" anchor="b">
                    <a:lnL>
                      <a:noFill/>
                    </a:lnL>
                    <a:lnR>
                      <a:noFill/>
                    </a:lnR>
                    <a:lnT>
                      <a:noFill/>
                    </a:lnT>
                    <a:lnB>
                      <a:noFill/>
                    </a:lnB>
                    <a:noFill/>
                  </a:tcPr>
                </a:tc>
                <a:tc hMerge="1">
                  <a:txBody>
                    <a:bodyPr/>
                    <a:lstStyle/>
                    <a:p>
                      <a:endParaRPr lang="en-US"/>
                    </a:p>
                  </a:txBody>
                  <a:tcPr/>
                </a:tc>
                <a:tc>
                  <a:txBody>
                    <a:bodyPr/>
                    <a:lstStyle/>
                    <a:p>
                      <a:pPr algn="ctr" fontAlgn="ctr"/>
                      <a:r>
                        <a:rPr lang="en-US" sz="1100" b="0" i="0" u="none" strike="noStrike">
                          <a:solidFill>
                            <a:srgbClr val="000000"/>
                          </a:solidFill>
                          <a:effectLst/>
                          <a:latin typeface="Times New Roman" panose="02020603050405020304" pitchFamily="18" charset="0"/>
                        </a:rPr>
                        <a:t>TS-1</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TS-2</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TS-4</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TS-5</a:t>
                      </a: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TS avg.</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BP-1</a:t>
                      </a: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BP-2</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BP-4</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BP-5</a:t>
                      </a: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BP avg.</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Overall</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743526701"/>
                  </a:ext>
                </a:extLst>
              </a:tr>
              <a:tr h="220798">
                <a:tc gridSpan="2">
                  <a:txBody>
                    <a:bodyPr/>
                    <a:lstStyle/>
                    <a:p>
                      <a:pPr algn="l" fontAlgn="ctr"/>
                      <a:r>
                        <a:rPr lang="en-US" sz="1100" b="0" i="0" u="none" strike="noStrike">
                          <a:solidFill>
                            <a:srgbClr val="000000"/>
                          </a:solidFill>
                          <a:effectLst/>
                          <a:latin typeface="Times New Roman" panose="02020603050405020304" pitchFamily="18" charset="0"/>
                        </a:rPr>
                        <a:t>Num. farm visits</a:t>
                      </a:r>
                    </a:p>
                  </a:txBody>
                  <a:tcPr marL="3935" marR="3935" marT="3935" marB="0" anchor="ctr">
                    <a:lnL>
                      <a:noFill/>
                    </a:lnL>
                    <a:lnR>
                      <a:noFill/>
                    </a:lnR>
                    <a:lnT>
                      <a:noFill/>
                    </a:lnT>
                    <a:lnB>
                      <a:noFill/>
                    </a:lnB>
                    <a:noFill/>
                  </a:tcPr>
                </a:tc>
                <a:tc hMerge="1">
                  <a:txBody>
                    <a:bodyPr/>
                    <a:lstStyle/>
                    <a:p>
                      <a:endParaRPr lang="en-US"/>
                    </a:p>
                  </a:txBody>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4</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2</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30</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41842991"/>
                  </a:ext>
                </a:extLst>
              </a:tr>
              <a:tr h="220798">
                <a:tc gridSpan="2">
                  <a:txBody>
                    <a:bodyPr/>
                    <a:lstStyle/>
                    <a:p>
                      <a:pPr algn="l" fontAlgn="ctr"/>
                      <a:r>
                        <a:rPr lang="en-US" sz="1100" b="0" i="0" u="none" strike="noStrike" dirty="0">
                          <a:solidFill>
                            <a:srgbClr val="000000"/>
                          </a:solidFill>
                          <a:effectLst/>
                          <a:latin typeface="Times New Roman" panose="02020603050405020304" pitchFamily="18" charset="0"/>
                        </a:rPr>
                        <a:t>NASM species</a:t>
                      </a:r>
                    </a:p>
                  </a:txBody>
                  <a:tcPr marL="3935" marR="3935" marT="3935" marB="0" anchor="ctr">
                    <a:lnL>
                      <a:noFill/>
                    </a:lnL>
                    <a:lnR>
                      <a:noFill/>
                    </a:lnR>
                    <a:lnT>
                      <a:noFill/>
                    </a:lnT>
                    <a:lnB>
                      <a:noFill/>
                    </a:lnB>
                    <a:noFill/>
                  </a:tcPr>
                </a:tc>
                <a:tc hMerge="1">
                  <a:txBody>
                    <a:bodyPr/>
                    <a:lstStyle/>
                    <a:p>
                      <a:endParaRPr lang="en-US"/>
                    </a:p>
                  </a:txBody>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95320627"/>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chromogenes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13.1 (5.3-16.8)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15.2 (13.3-21.7)</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7.8 (6.5-10.1)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16.1 (6.5-21.8)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14.6 (5.3-21.8)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61185398"/>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haemolyticus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3 (2.1-3.3)</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5786615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simulans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917155"/>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equorum</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1390799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agnetis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0.8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74096840"/>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devriesei</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801183687"/>
                  </a:ext>
                </a:extLst>
              </a:tr>
              <a:tr h="228411">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warneri</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9648424"/>
                  </a:ext>
                </a:extLst>
              </a:tr>
            </a:tbl>
          </a:graphicData>
        </a:graphic>
      </p:graphicFrame>
    </p:spTree>
    <p:extLst>
      <p:ext uri="{BB962C8B-B14F-4D97-AF65-F5344CB8AC3E}">
        <p14:creationId xmlns:p14="http://schemas.microsoft.com/office/powerpoint/2010/main" val="784144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2B9C02-AC26-1838-BF45-A72F2363DF3D}"/>
              </a:ext>
            </a:extLst>
          </p:cNvPr>
          <p:cNvSpPr/>
          <p:nvPr/>
        </p:nvSpPr>
        <p:spPr>
          <a:xfrm>
            <a:off x="2404250" y="2967335"/>
            <a:ext cx="738356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Link project 1 to project 2</a:t>
            </a:r>
          </a:p>
        </p:txBody>
      </p:sp>
      <p:sp>
        <p:nvSpPr>
          <p:cNvPr id="3" name="Rectangle 2">
            <a:extLst>
              <a:ext uri="{FF2B5EF4-FFF2-40B4-BE49-F238E27FC236}">
                <a16:creationId xmlns:a16="http://schemas.microsoft.com/office/drawing/2014/main" id="{2D50B821-3C90-A808-5CC5-4A793A20E093}"/>
              </a:ext>
            </a:extLst>
          </p:cNvPr>
          <p:cNvSpPr/>
          <p:nvPr/>
        </p:nvSpPr>
        <p:spPr>
          <a:xfrm>
            <a:off x="2783859" y="4135735"/>
            <a:ext cx="692914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Introduce the term SaM</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20CFB5AA-454A-DB8C-0782-6762DE38F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920" y="82594"/>
            <a:ext cx="8031018" cy="2884741"/>
          </a:xfrm>
          <a:prstGeom prst="rect">
            <a:avLst/>
          </a:prstGeom>
        </p:spPr>
      </p:pic>
      <p:sp>
        <p:nvSpPr>
          <p:cNvPr id="6" name="TextBox 5">
            <a:extLst>
              <a:ext uri="{FF2B5EF4-FFF2-40B4-BE49-F238E27FC236}">
                <a16:creationId xmlns:a16="http://schemas.microsoft.com/office/drawing/2014/main" id="{A7A6656A-6D4A-E653-F0A0-3D482493EF3F}"/>
              </a:ext>
            </a:extLst>
          </p:cNvPr>
          <p:cNvSpPr txBox="1"/>
          <p:nvPr/>
        </p:nvSpPr>
        <p:spPr>
          <a:xfrm>
            <a:off x="8636892" y="3163476"/>
            <a:ext cx="1474617"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err="1">
                <a:solidFill>
                  <a:prstClr val="black"/>
                </a:solidFill>
                <a:latin typeface="Calibri" panose="020F0502020204030204"/>
              </a:rPr>
              <a:t>thedairyalliance</a:t>
            </a:r>
            <a:r>
              <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Tree>
    <p:extLst>
      <p:ext uri="{BB962C8B-B14F-4D97-AF65-F5344CB8AC3E}">
        <p14:creationId xmlns:p14="http://schemas.microsoft.com/office/powerpoint/2010/main" val="39677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1EF71-511F-497F-B78E-99ABB76ECCA0}"/>
              </a:ext>
            </a:extLst>
          </p:cNvPr>
          <p:cNvSpPr txBox="1"/>
          <p:nvPr/>
        </p:nvSpPr>
        <p:spPr>
          <a:xfrm>
            <a:off x="153674" y="4733542"/>
            <a:ext cx="12185082" cy="218521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Caitlin Jeffrey, DVM</a:t>
            </a:r>
          </a:p>
          <a:p>
            <a:pPr defTabSz="914400">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Dissertation presentation</a:t>
            </a:r>
            <a:r>
              <a:rPr lang="en-US" sz="2400" b="1" i="1" dirty="0">
                <a:solidFill>
                  <a:prstClr val="black"/>
                </a:solidFill>
                <a:latin typeface="Calibri" panose="020F0502020204030204"/>
              </a:rPr>
              <a:t>, August 26</a:t>
            </a:r>
            <a:r>
              <a:rPr lang="en-US" sz="2400" b="1" i="1" baseline="30000" dirty="0">
                <a:solidFill>
                  <a:prstClr val="black"/>
                </a:solidFill>
                <a:latin typeface="Calibri" panose="020F0502020204030204"/>
              </a:rPr>
              <a:t>th</a:t>
            </a:r>
            <a:r>
              <a:rPr lang="en-US" sz="2400" b="1" i="1" dirty="0">
                <a:solidFill>
                  <a:prstClr val="black"/>
                </a:solidFill>
                <a:latin typeface="Calibri" panose="020F0502020204030204"/>
              </a:rPr>
              <a:t>, 2024</a:t>
            </a:r>
            <a:endParaRPr kumimoji="0" lang="en-US" sz="2400" b="1" i="1" u="none" strike="noStrike" kern="1200" cap="none" spc="0" normalizeH="0" baseline="0" noProof="0" dirty="0">
              <a:ln>
                <a:noFill/>
              </a:ln>
              <a:solidFill>
                <a:prstClr val="black"/>
              </a:solidFill>
              <a:uLnTx/>
              <a:uFillTx/>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34DCAF4-1080-FD50-528D-35DF6C2E647E}"/>
              </a:ext>
            </a:extLst>
          </p:cNvPr>
          <p:cNvCxnSpPr>
            <a:cxnSpLocks/>
          </p:cNvCxnSpPr>
          <p:nvPr/>
        </p:nvCxnSpPr>
        <p:spPr>
          <a:xfrm>
            <a:off x="20489" y="4561257"/>
            <a:ext cx="7855183" cy="0"/>
          </a:xfrm>
          <a:prstGeom prst="line">
            <a:avLst/>
          </a:prstGeom>
          <a:ln w="762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3" name="Picture 2" descr="grazing.jpg">
            <a:extLst>
              <a:ext uri="{FF2B5EF4-FFF2-40B4-BE49-F238E27FC236}">
                <a16:creationId xmlns:a16="http://schemas.microsoft.com/office/drawing/2014/main" id="{A643CE9F-F15C-636C-5B19-58FA794E2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342" y="179879"/>
            <a:ext cx="6363315" cy="42337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A609BE-BDAB-5452-6261-1D0B7DBC6AB9}"/>
              </a:ext>
            </a:extLst>
          </p:cNvPr>
          <p:cNvSpPr txBox="1"/>
          <p:nvPr/>
        </p:nvSpPr>
        <p:spPr>
          <a:xfrm>
            <a:off x="7875672" y="4422269"/>
            <a:ext cx="1429830"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prstClr val="black"/>
                </a:solidFill>
                <a:effectLst/>
                <a:uLnTx/>
                <a:uFillTx/>
                <a:latin typeface="Calibri" panose="020F0502020204030204"/>
                <a:ea typeface="+mn-ea"/>
                <a:cs typeface="+mn-cs"/>
              </a:rPr>
              <a:t>Photo: M. Webb</a:t>
            </a:r>
          </a:p>
        </p:txBody>
      </p:sp>
    </p:spTree>
    <p:extLst>
      <p:ext uri="{BB962C8B-B14F-4D97-AF65-F5344CB8AC3E}">
        <p14:creationId xmlns:p14="http://schemas.microsoft.com/office/powerpoint/2010/main" val="1038769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D08E1857-C4D7-C64E-74F6-A2A73E205A09}"/>
              </a:ext>
            </a:extLst>
          </p:cNvPr>
          <p:cNvSpPr txBox="1">
            <a:spLocks/>
          </p:cNvSpPr>
          <p:nvPr/>
        </p:nvSpPr>
        <p:spPr>
          <a:xfrm>
            <a:off x="741636" y="2971801"/>
            <a:ext cx="10708727" cy="291221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Project 2:</a:t>
            </a:r>
          </a:p>
          <a:p>
            <a:pPr marL="0" lvl="0" indent="0">
              <a:buNone/>
              <a:defRPr/>
            </a:pPr>
            <a:r>
              <a:rPr lang="en-US" sz="2400" b="1" i="1" dirty="0">
                <a:solidFill>
                  <a:prstClr val="black"/>
                </a:solidFill>
                <a:ea typeface="Cambria" panose="02040503050406030204" pitchFamily="18" charset="0"/>
              </a:rPr>
              <a:t>1) Describe</a:t>
            </a:r>
            <a:r>
              <a:rPr lang="en-US" sz="2400" b="1" i="1" noProof="0" dirty="0">
                <a:solidFill>
                  <a:prstClr val="black"/>
                </a:solidFill>
                <a:latin typeface="+mn-lt"/>
                <a:ea typeface="Cambria" panose="02040503050406030204" pitchFamily="18" charset="0"/>
              </a:rPr>
              <a:t> how quarter-milk somatic cell count varied as a result of infection with the most frequently isolated staphylococci and mammaliicocci (SaM), in order to identify which species are more relevant to udder health for organic farms</a:t>
            </a: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8" name="Picture 2" descr="panoramic image of Miller farm barns at sunrise in winter">
            <a:extLst>
              <a:ext uri="{FF2B5EF4-FFF2-40B4-BE49-F238E27FC236}">
                <a16:creationId xmlns:a16="http://schemas.microsoft.com/office/drawing/2014/main" id="{FC7C3A2D-A359-DCCE-C749-83E85AC7C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37" y="516782"/>
            <a:ext cx="10708726" cy="2320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598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Data set selection</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883080" y="1874982"/>
            <a:ext cx="4390884" cy="2733964"/>
          </a:xfrm>
          <a:prstGeom prst="rect">
            <a:avLst/>
          </a:prstGeom>
          <a:solidFill>
            <a:schemeClr val="bg2"/>
          </a:solidFill>
          <a:ln>
            <a:solidFill>
              <a:schemeClr val="tx1"/>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Assign status to quarter observation</a:t>
            </a:r>
          </a:p>
          <a:p>
            <a:pPr marL="457200" lvl="1" indent="0">
              <a:buSzPct val="75000"/>
              <a:buNone/>
            </a:pPr>
            <a:r>
              <a:rPr lang="en-US" sz="1800" i="1" dirty="0">
                <a:latin typeface="Calibri" panose="020F0502020204030204" pitchFamily="34" charset="0"/>
                <a:ea typeface="Calibri" panose="020F0502020204030204" pitchFamily="34" charset="0"/>
              </a:rPr>
              <a:t>1) No growth</a:t>
            </a:r>
          </a:p>
          <a:p>
            <a:pPr marL="457200" lvl="1" indent="0">
              <a:buSzPct val="75000"/>
              <a:buNone/>
            </a:pPr>
            <a:r>
              <a:rPr lang="en-US" sz="1800" i="1" dirty="0">
                <a:latin typeface="Calibri" panose="020F0502020204030204" pitchFamily="34" charset="0"/>
                <a:ea typeface="Calibri" panose="020F0502020204030204" pitchFamily="34" charset="0"/>
              </a:rPr>
              <a:t>2) Infected with a single SaM species</a:t>
            </a:r>
          </a:p>
          <a:p>
            <a:pPr marL="457200" lvl="1" indent="0">
              <a:buSzPct val="75000"/>
              <a:buNone/>
            </a:pPr>
            <a:r>
              <a:rPr lang="en-US" sz="1800" i="1" dirty="0">
                <a:latin typeface="Calibri" panose="020F0502020204030204" pitchFamily="34" charset="0"/>
                <a:ea typeface="Calibri" panose="020F0502020204030204" pitchFamily="34" charset="0"/>
              </a:rPr>
              <a:t>3) Infected with two SaM species</a:t>
            </a:r>
          </a:p>
          <a:p>
            <a:pPr marL="457200" lvl="1" indent="0">
              <a:buSzPct val="75000"/>
              <a:buNone/>
            </a:pPr>
            <a:r>
              <a:rPr lang="en-US" sz="1800" i="1" dirty="0">
                <a:latin typeface="Calibri" panose="020F0502020204030204" pitchFamily="34" charset="0"/>
                <a:ea typeface="Calibri" panose="020F0502020204030204" pitchFamily="34" charset="0"/>
              </a:rPr>
              <a:t>4) Infected with non-SaM species</a:t>
            </a:r>
          </a:p>
          <a:p>
            <a:pPr marL="457200" lvl="1" indent="0">
              <a:buSzPct val="75000"/>
              <a:buNone/>
            </a:pPr>
            <a:r>
              <a:rPr lang="en-US" sz="1800" i="1" dirty="0">
                <a:latin typeface="Calibri" panose="020F0502020204030204" pitchFamily="34" charset="0"/>
                <a:ea typeface="Calibri" panose="020F0502020204030204" pitchFamily="34" charset="0"/>
              </a:rPr>
              <a:t>5) Unknown</a:t>
            </a: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3652F597-0422-D400-7DD8-46CA3C0BF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203" y="150091"/>
            <a:ext cx="4464898" cy="6557818"/>
          </a:xfrm>
          <a:prstGeom prst="rect">
            <a:avLst/>
          </a:prstGeom>
        </p:spPr>
      </p:pic>
    </p:spTree>
    <p:extLst>
      <p:ext uri="{BB962C8B-B14F-4D97-AF65-F5344CB8AC3E}">
        <p14:creationId xmlns:p14="http://schemas.microsoft.com/office/powerpoint/2010/main" val="2206121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Statistical analyses</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1040496" y="1317336"/>
            <a:ext cx="10246339" cy="497262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Somatic cell count (SCC) → somatic cell score (SCS)</a:t>
            </a:r>
          </a:p>
          <a:p>
            <a:pPr>
              <a:lnSpc>
                <a:spcPts val="1000"/>
              </a:lnSpc>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Descriptive statistics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Variables of interest</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Describe hierarchical structure of data set</a:t>
            </a:r>
          </a:p>
          <a:p>
            <a:pPr lvl="1">
              <a:lnSpc>
                <a:spcPts val="1000"/>
              </a:lnSpc>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Compare SCS of quarters infected with a single SaM species to healthy quarters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Linear hierarchical repeated measures mixed model </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Outcome variable = SCS of a quarter on a given day; quarter-day IMI status = main predictor</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Interactions evaluated</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Parity x quarter-day IMI status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DIM x quarter-day IMI status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Random intercepts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Quarter | Cow | Herd</a:t>
            </a: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2720916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0F7B8D3-D1F5-C4C0-E8A3-2DC52FF76D08}"/>
              </a:ext>
            </a:extLst>
          </p:cNvPr>
          <p:cNvGraphicFramePr>
            <a:graphicFrameLocks noGrp="1"/>
          </p:cNvGraphicFramePr>
          <p:nvPr>
            <p:extLst>
              <p:ext uri="{D42A27DB-BD31-4B8C-83A1-F6EECF244321}">
                <p14:modId xmlns:p14="http://schemas.microsoft.com/office/powerpoint/2010/main" val="1929369861"/>
              </p:ext>
            </p:extLst>
          </p:nvPr>
        </p:nvGraphicFramePr>
        <p:xfrm>
          <a:off x="2381386" y="304812"/>
          <a:ext cx="7705888" cy="6248376"/>
        </p:xfrm>
        <a:graphic>
          <a:graphicData uri="http://schemas.openxmlformats.org/drawingml/2006/table">
            <a:tbl>
              <a:tblPr firstRow="1" firstCol="1" bandRow="1"/>
              <a:tblGrid>
                <a:gridCol w="1852377">
                  <a:extLst>
                    <a:ext uri="{9D8B030D-6E8A-4147-A177-3AD203B41FA5}">
                      <a16:colId xmlns:a16="http://schemas.microsoft.com/office/drawing/2014/main" val="2246941403"/>
                    </a:ext>
                  </a:extLst>
                </a:gridCol>
                <a:gridCol w="1185521">
                  <a:extLst>
                    <a:ext uri="{9D8B030D-6E8A-4147-A177-3AD203B41FA5}">
                      <a16:colId xmlns:a16="http://schemas.microsoft.com/office/drawing/2014/main" val="530321391"/>
                    </a:ext>
                  </a:extLst>
                </a:gridCol>
                <a:gridCol w="2461604">
                  <a:extLst>
                    <a:ext uri="{9D8B030D-6E8A-4147-A177-3AD203B41FA5}">
                      <a16:colId xmlns:a16="http://schemas.microsoft.com/office/drawing/2014/main" val="2372511293"/>
                    </a:ext>
                  </a:extLst>
                </a:gridCol>
                <a:gridCol w="2206386">
                  <a:extLst>
                    <a:ext uri="{9D8B030D-6E8A-4147-A177-3AD203B41FA5}">
                      <a16:colId xmlns:a16="http://schemas.microsoft.com/office/drawing/2014/main" val="555310118"/>
                    </a:ext>
                  </a:extLst>
                </a:gridCol>
              </a:tblGrid>
              <a:tr h="795283">
                <a:tc gridSpan="4">
                  <a:txBody>
                    <a:bodyPr/>
                    <a:lstStyle/>
                    <a:p>
                      <a:pPr marL="0" marR="0">
                        <a:lnSpc>
                          <a:spcPct val="107000"/>
                        </a:lnSpc>
                        <a:spcBef>
                          <a:spcPts val="0"/>
                        </a:spcBef>
                        <a:spcAft>
                          <a:spcPts val="0"/>
                        </a:spcAft>
                      </a:pPr>
                      <a:r>
                        <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rPr>
                        <a:t>Table 1</a:t>
                      </a:r>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 Final multivariable model describing the effect of intramammary infection with frequently isolated staphylococci and mammaliicocci</a:t>
                      </a:r>
                      <a:r>
                        <a:rPr lang="en-US" sz="14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on quarter somatic cell score, adjusted for days in milk at time of sampling. D</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ata set is comprised of 2,620 quarter-day observations collected from </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1779205"/>
                  </a:ext>
                </a:extLst>
              </a:tr>
              <a:tr h="244027">
                <a:tc gridSpan="4">
                  <a:txBody>
                    <a:bodyPr/>
                    <a:lstStyle/>
                    <a:p>
                      <a:pPr marL="0" marR="0">
                        <a:lnSpc>
                          <a:spcPct val="107000"/>
                        </a:lnSpc>
                        <a:spcBef>
                          <a:spcPts val="0"/>
                        </a:spcBef>
                        <a:spcAft>
                          <a:spcPts val="0"/>
                        </a:spcAft>
                      </a:pPr>
                      <a:r>
                        <a:rPr lang="en-US" sz="14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Fixed effects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5266772"/>
                  </a:ext>
                </a:extLst>
              </a:tr>
              <a:tr h="313401">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quarter observations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Coefficient estimate (SE)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698535568"/>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Intercept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 (0.29)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678913241"/>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5.18 (0.60)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69079278"/>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112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4.81 (0.22)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61584967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3.76 (0.45)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55613022"/>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3.23 (0.85)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0676518"/>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3.11 (0.39)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384364795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2.96 (0.62)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65296940"/>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384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2.88 (0.12)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7595905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1.77 (0.31)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817506052"/>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1.62 (0.54)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0.003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76749944"/>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0.12 (0.48)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0.81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504311873"/>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1972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9975442"/>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-0.003 (0.01)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995090395"/>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14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0.73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721469849"/>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14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0.53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3164267576"/>
                  </a:ext>
                </a:extLst>
              </a:tr>
              <a:tr h="305033">
                <a:tc>
                  <a:txBody>
                    <a:bodyPr/>
                    <a:lstStyle/>
                    <a:p>
                      <a:pPr marL="0" marR="0">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Random effects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Variance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417664541"/>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Farm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0.28</a:t>
                      </a:r>
                      <a:endParaRPr lang="en-US" sz="14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78263850"/>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Cow</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r>
                        <a:rPr lang="en-US" sz="1400" kern="100">
                          <a:solidFill>
                            <a:srgbClr val="000000"/>
                          </a:solidFill>
                          <a:effectLst/>
                          <a:latin typeface="Times New Roman" panose="02020603050405020304" pitchFamily="18" charset="0"/>
                          <a:cs typeface="Times New Roman" panose="02020603050405020304" pitchFamily="18" charset="0"/>
                        </a:rPr>
                        <a:t>1.0</a:t>
                      </a:r>
                      <a:endParaRPr lang="en-US" sz="14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r>
                        <a:rPr lang="en-US" sz="1400" kern="100">
                          <a:solidFill>
                            <a:srgbClr val="000000"/>
                          </a:solidFill>
                          <a:effectLst/>
                          <a:latin typeface="Times New Roman" panose="02020603050405020304" pitchFamily="18" charset="0"/>
                          <a:cs typeface="Times New Roman" panose="02020603050405020304" pitchFamily="18" charset="0"/>
                        </a:rPr>
                        <a:t> </a:t>
                      </a:r>
                      <a:endParaRPr lang="en-US" sz="14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3543966904"/>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Quarter</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0.47</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697567508"/>
                  </a:ext>
                </a:extLst>
              </a:tr>
              <a:tr h="163814">
                <a:tc gridSpan="4">
                  <a:txBody>
                    <a:bodyPr/>
                    <a:lstStyle/>
                    <a:p>
                      <a:pPr marL="0" marR="0">
                        <a:lnSpc>
                          <a:spcPct val="107000"/>
                        </a:lnSpc>
                        <a:spcBef>
                          <a:spcPts val="0"/>
                        </a:spcBef>
                        <a:spcAft>
                          <a:spcPts val="0"/>
                        </a:spcAft>
                      </a:pPr>
                      <a:r>
                        <a:rPr lang="en-US" sz="1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Quarter somatic cell score differs from healthy quarters (</a:t>
                      </a:r>
                      <a:r>
                        <a:rPr lang="en-US" sz="14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 0.05)</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9102625"/>
                  </a:ext>
                </a:extLst>
              </a:tr>
            </a:tbl>
          </a:graphicData>
        </a:graphic>
      </p:graphicFrame>
    </p:spTree>
    <p:extLst>
      <p:ext uri="{BB962C8B-B14F-4D97-AF65-F5344CB8AC3E}">
        <p14:creationId xmlns:p14="http://schemas.microsoft.com/office/powerpoint/2010/main" val="261410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77DADB9-9C55-D93A-2A4B-20E1A704B98D}"/>
              </a:ext>
            </a:extLst>
          </p:cNvPr>
          <p:cNvGraphicFramePr>
            <a:graphicFrameLocks noGrp="1"/>
          </p:cNvGraphicFramePr>
          <p:nvPr>
            <p:extLst>
              <p:ext uri="{D42A27DB-BD31-4B8C-83A1-F6EECF244321}">
                <p14:modId xmlns:p14="http://schemas.microsoft.com/office/powerpoint/2010/main" val="3038686652"/>
              </p:ext>
            </p:extLst>
          </p:nvPr>
        </p:nvGraphicFramePr>
        <p:xfrm>
          <a:off x="2115929" y="962527"/>
          <a:ext cx="7960142" cy="4791203"/>
        </p:xfrm>
        <a:graphic>
          <a:graphicData uri="http://schemas.openxmlformats.org/drawingml/2006/table">
            <a:tbl>
              <a:tblPr firstRow="1" firstCol="1" bandRow="1"/>
              <a:tblGrid>
                <a:gridCol w="2060895">
                  <a:extLst>
                    <a:ext uri="{9D8B030D-6E8A-4147-A177-3AD203B41FA5}">
                      <a16:colId xmlns:a16="http://schemas.microsoft.com/office/drawing/2014/main" val="3320493698"/>
                    </a:ext>
                  </a:extLst>
                </a:gridCol>
                <a:gridCol w="2301004">
                  <a:extLst>
                    <a:ext uri="{9D8B030D-6E8A-4147-A177-3AD203B41FA5}">
                      <a16:colId xmlns:a16="http://schemas.microsoft.com/office/drawing/2014/main" val="1380666763"/>
                    </a:ext>
                  </a:extLst>
                </a:gridCol>
                <a:gridCol w="3598243">
                  <a:extLst>
                    <a:ext uri="{9D8B030D-6E8A-4147-A177-3AD203B41FA5}">
                      <a16:colId xmlns:a16="http://schemas.microsoft.com/office/drawing/2014/main" val="2565188533"/>
                    </a:ext>
                  </a:extLst>
                </a:gridCol>
              </a:tblGrid>
              <a:tr h="1140116">
                <a:tc gridSpan="3">
                  <a:txBody>
                    <a:bodyPr/>
                    <a:lstStyle/>
                    <a:p>
                      <a:pPr marL="0" marR="0">
                        <a:lnSpc>
                          <a:spcPct val="107000"/>
                        </a:lnSpc>
                        <a:spcBef>
                          <a:spcPts val="0"/>
                        </a:spcBef>
                        <a:spcAft>
                          <a:spcPts val="0"/>
                        </a:spcAft>
                      </a:pPr>
                      <a:r>
                        <a:rPr lang="en-US" sz="16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2</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Estimated quarter somatic cell count by intramammary infection status at 91 days in milk (13 weeks) for frequently isolated </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staphylococci and mammaliicocci</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healthy (no growth) quarters. D</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ata set used to make model estimations is comprised of 2,620 quarter-day observations collected from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p>
                    <a:p>
                      <a:pPr marL="0" marR="0">
                        <a:lnSpc>
                          <a:spcPct val="107000"/>
                        </a:lnSpc>
                        <a:spcBef>
                          <a:spcPts val="0"/>
                        </a:spcBef>
                        <a:spcAft>
                          <a:spcPts val="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44584591"/>
                  </a:ext>
                </a:extLst>
              </a:tr>
              <a:tr h="469546">
                <a:tc>
                  <a:txBody>
                    <a:bodyPr/>
                    <a:lstStyle/>
                    <a:p>
                      <a:pPr marL="0" marR="0" algn="ctr">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Estimated quarter somatic cell count (cells/mL)</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 lower and upper confidence level (cells/mL)</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93235704"/>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395,190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148,189 - 1,053,891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104203237"/>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307,101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197,323 - 477,951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260580310"/>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148,437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69,021 - 319,232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167646016"/>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102,478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26,368 - 398,281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831270466"/>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94,617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48,346 - 185,175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625058531"/>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84,985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30,798 - 234,512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377305863"/>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80,376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56,942 - 113,454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6018725"/>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37,333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21,217 - 65,688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015809478"/>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33,513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13,597 - 82,599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993773584"/>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11,855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5,292 - 26,556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274724651"/>
                  </a:ext>
                </a:extLst>
              </a:tr>
              <a:tr h="236403">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10,927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8,056 - 14,822</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0030499"/>
                  </a:ext>
                </a:extLst>
              </a:tr>
            </a:tbl>
          </a:graphicData>
        </a:graphic>
      </p:graphicFrame>
    </p:spTree>
    <p:extLst>
      <p:ext uri="{BB962C8B-B14F-4D97-AF65-F5344CB8AC3E}">
        <p14:creationId xmlns:p14="http://schemas.microsoft.com/office/powerpoint/2010/main" val="4119112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61AD80-1799-E408-6438-76DD5554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203" y="-64521"/>
            <a:ext cx="9705594" cy="6987042"/>
          </a:xfrm>
          <a:prstGeom prst="rect">
            <a:avLst/>
          </a:prstGeom>
        </p:spPr>
      </p:pic>
    </p:spTree>
    <p:extLst>
      <p:ext uri="{BB962C8B-B14F-4D97-AF65-F5344CB8AC3E}">
        <p14:creationId xmlns:p14="http://schemas.microsoft.com/office/powerpoint/2010/main" val="3681241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A6C0EC-B697-AEC9-856D-3A0E046BD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06" y="900652"/>
            <a:ext cx="11125587" cy="5056696"/>
          </a:xfrm>
          <a:prstGeom prst="rect">
            <a:avLst/>
          </a:prstGeom>
        </p:spPr>
      </p:pic>
    </p:spTree>
    <p:extLst>
      <p:ext uri="{BB962C8B-B14F-4D97-AF65-F5344CB8AC3E}">
        <p14:creationId xmlns:p14="http://schemas.microsoft.com/office/powerpoint/2010/main" val="1646508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2B9C02-AC26-1838-BF45-A72F2363DF3D}"/>
              </a:ext>
            </a:extLst>
          </p:cNvPr>
          <p:cNvSpPr/>
          <p:nvPr/>
        </p:nvSpPr>
        <p:spPr>
          <a:xfrm>
            <a:off x="2404251" y="2967335"/>
            <a:ext cx="738356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Link project 2 to project 3</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63345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1" y="1590957"/>
            <a:ext cx="6642438" cy="4879795"/>
          </a:xfrm>
          <a:noFill/>
          <a:ln>
            <a:noFill/>
          </a:ln>
        </p:spPr>
        <p:txBody>
          <a:bodyPr>
            <a:normAutofit/>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100" b="1" i="1" dirty="0">
                <a:latin typeface="Calibri" panose="020F0502020204030204" pitchFamily="34" charset="0"/>
                <a:ea typeface="Calibri" panose="020F0502020204030204" pitchFamily="34" charset="0"/>
                <a:cs typeface="Times New Roman" panose="02020603050405020304" pitchFamily="18" charset="0"/>
              </a:rPr>
              <a:t>Staphylococcus c</a:t>
            </a:r>
            <a:r>
              <a:rPr lang="en-US" sz="2100" b="1" i="1" dirty="0">
                <a:effectLst/>
                <a:latin typeface="Calibri" panose="020F0502020204030204" pitchFamily="34" charset="0"/>
                <a:ea typeface="Calibri" panose="020F0502020204030204" pitchFamily="34" charset="0"/>
                <a:cs typeface="Times New Roman" panose="02020603050405020304" pitchFamily="18" charset="0"/>
              </a:rPr>
              <a:t>hromogenes most common when NAS speciated</a:t>
            </a:r>
            <a:r>
              <a:rPr lang="en-US" sz="2100" b="1" i="1" dirty="0">
                <a:solidFill>
                  <a:schemeClr val="bg1">
                    <a:lumMod val="75000"/>
                  </a:schemeClr>
                </a:solidFill>
              </a:rPr>
              <a:t> </a:t>
            </a:r>
            <a:endParaRPr lang="en-US" sz="2100" b="1" i="1"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100" b="1" i="1" dirty="0">
                <a:effectLst/>
                <a:latin typeface="Calibri" panose="020F0502020204030204" pitchFamily="34" charset="0"/>
                <a:ea typeface="Calibri" panose="020F0502020204030204" pitchFamily="34" charset="0"/>
                <a:cs typeface="Times New Roman" panose="02020603050405020304" pitchFamily="18" charset="0"/>
              </a:rPr>
              <a:t>S. </a:t>
            </a:r>
            <a:r>
              <a:rPr lang="en-US" sz="2100" b="1" i="1" dirty="0">
                <a:latin typeface="Calibri" panose="020F0502020204030204" pitchFamily="34" charset="0"/>
                <a:ea typeface="Calibri" panose="020F0502020204030204" pitchFamily="34" charset="0"/>
                <a:cs typeface="Times New Roman" panose="02020603050405020304" pitchFamily="18" charset="0"/>
              </a:rPr>
              <a:t>chromogenes</a:t>
            </a:r>
            <a:r>
              <a:rPr lang="en-US" sz="2100" b="1" i="1" dirty="0">
                <a:effectLst/>
                <a:latin typeface="Calibri" panose="020F0502020204030204" pitchFamily="34" charset="0"/>
                <a:ea typeface="Calibri" panose="020F0502020204030204" pitchFamily="34" charset="0"/>
                <a:cs typeface="Times New Roman" panose="02020603050405020304" pitchFamily="18" charset="0"/>
              </a:rPr>
              <a:t> is of special concern </a:t>
            </a: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ost widespread </a:t>
            </a: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One of the most</a:t>
            </a:r>
            <a:r>
              <a:rPr lang="en-US" sz="1600" dirty="0">
                <a:effectLst/>
                <a:latin typeface="Calibri" panose="020F0502020204030204" pitchFamily="34" charset="0"/>
                <a:ea typeface="Calibri" panose="020F0502020204030204" pitchFamily="34" charset="0"/>
                <a:cs typeface="Times New Roman" panose="02020603050405020304" pitchFamily="18" charset="0"/>
              </a:rPr>
              <a:t> persistent</a:t>
            </a: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ost increase in SCC/clinical NAS mastitis</a:t>
            </a:r>
          </a:p>
          <a:p>
            <a:pPr>
              <a:buSzPct val="75000"/>
              <a:buFont typeface="Wingdings" panose="05000000000000000000" pitchFamily="2" charset="2"/>
              <a:buChar char="§"/>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No effect on milk yield</a:t>
            </a:r>
            <a:endParaRPr lang="en-US" sz="20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1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a:t>
            </a:r>
            <a:r>
              <a:rPr kumimoji="0" lang="en-US" sz="21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hen infections are widespread within a herd, this slight increase in SCC multiplied over the whole herd can have real effects on bulk tank somatic cell count, milk quality measurements and producer compensation</a:t>
            </a: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4100" name="Picture 4" descr="What to do if your milk tank has been contaminated with antibiotic  residuals - Agriland.ie">
            <a:extLst>
              <a:ext uri="{FF2B5EF4-FFF2-40B4-BE49-F238E27FC236}">
                <a16:creationId xmlns:a16="http://schemas.microsoft.com/office/drawing/2014/main" id="{6B0D494D-DD56-4DAF-8E37-7733B1D46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655" y="712893"/>
            <a:ext cx="3122003" cy="1756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6CA6566-94A3-F34B-4E79-BEC59369BF18}"/>
              </a:ext>
            </a:extLst>
          </p:cNvPr>
          <p:cNvPicPr>
            <a:picLocks noChangeAspect="1"/>
          </p:cNvPicPr>
          <p:nvPr/>
        </p:nvPicPr>
        <p:blipFill rotWithShape="1">
          <a:blip r:embed="rId4"/>
          <a:srcRect l="16800" t="19010" r="67100" b="10622"/>
          <a:stretch/>
        </p:blipFill>
        <p:spPr>
          <a:xfrm>
            <a:off x="9501657" y="2797750"/>
            <a:ext cx="2435162" cy="2993449"/>
          </a:xfrm>
          <a:prstGeom prst="rect">
            <a:avLst/>
          </a:prstGeom>
        </p:spPr>
      </p:pic>
      <p:pic>
        <p:nvPicPr>
          <p:cNvPr id="4104" name="Picture 8" descr="stacked cheese">
            <a:extLst>
              <a:ext uri="{FF2B5EF4-FFF2-40B4-BE49-F238E27FC236}">
                <a16:creationId xmlns:a16="http://schemas.microsoft.com/office/drawing/2014/main" id="{4B2F8FCA-E6A1-2587-E5DA-D3325C1D9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5254" y="3030696"/>
            <a:ext cx="2286010" cy="20003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5C3AC9-B43A-6BD0-DC63-5FFC6F1C7E97}"/>
              </a:ext>
            </a:extLst>
          </p:cNvPr>
          <p:cNvSpPr txBox="1">
            <a:spLocks/>
          </p:cNvSpPr>
          <p:nvPr/>
        </p:nvSpPr>
        <p:spPr>
          <a:xfrm>
            <a:off x="421708" y="134754"/>
            <a:ext cx="7740515"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effectLst>
                  <a:outerShdw blurRad="38100" dist="38100" dir="2700000" algn="tl">
                    <a:srgbClr val="000000">
                      <a:alpha val="43137"/>
                    </a:srgbClr>
                  </a:outerShdw>
                </a:effectLst>
                <a:latin typeface="+mn-lt"/>
              </a:rPr>
              <a:t>Non-aureus staphylococci and mammaliicocci (NASM) mastitis: Focus on S. chromogenes</a:t>
            </a:r>
          </a:p>
        </p:txBody>
      </p:sp>
    </p:spTree>
    <p:extLst>
      <p:ext uri="{BB962C8B-B14F-4D97-AF65-F5344CB8AC3E}">
        <p14:creationId xmlns:p14="http://schemas.microsoft.com/office/powerpoint/2010/main" val="1761762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80E324CE-AA98-872F-3EE6-B071B7E380F1}"/>
              </a:ext>
            </a:extLst>
          </p:cNvPr>
          <p:cNvSpPr>
            <a:spLocks noGrp="1"/>
          </p:cNvSpPr>
          <p:nvPr>
            <p:ph idx="1"/>
          </p:nvPr>
        </p:nvSpPr>
        <p:spPr>
          <a:xfrm>
            <a:off x="258871" y="1336691"/>
            <a:ext cx="8421666" cy="5252456"/>
          </a:xfrm>
          <a:noFill/>
          <a:ln>
            <a:noFill/>
          </a:ln>
        </p:spPr>
        <p:txBody>
          <a:bodyPr>
            <a:normAutofit fontScale="85000" lnSpcReduction="10000"/>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t>Generally, high levels of diversity among S. chromogenes from bovine IMI </a:t>
            </a:r>
          </a:p>
          <a:p>
            <a:pPr lvl="1">
              <a:buSzPct val="75000"/>
              <a:buFont typeface="Wingdings" panose="05000000000000000000" pitchFamily="2" charset="2"/>
              <a:buChar char="§"/>
            </a:pPr>
            <a:r>
              <a:rPr lang="en-US" sz="1900" dirty="0"/>
              <a:t>Little difficult to compare between studies, variable ways of characterizing strain types</a:t>
            </a:r>
          </a:p>
          <a:p>
            <a:pPr lvl="1">
              <a:buSzPct val="75000"/>
              <a:buFont typeface="Wingdings" panose="05000000000000000000" pitchFamily="2" charset="2"/>
              <a:buChar char="§"/>
            </a:pPr>
            <a:r>
              <a:rPr lang="en-US" sz="1900" dirty="0"/>
              <a:t>RAPD, PFGE, MLST…</a:t>
            </a:r>
            <a:endParaRPr lang="en-US" sz="1900" b="1" i="1"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Evidence for intra-species variation in S. chromogenes</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Difference in persistence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Half of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intramammary infections associated with high SCC infection, half with low SCC</a:t>
            </a:r>
          </a:p>
          <a:p>
            <a:pPr lvl="1">
              <a:buSzPct val="75000"/>
              <a:buFont typeface="Wingdings" panose="05000000000000000000" pitchFamily="2"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9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isolated from teat skin</a:t>
            </a:r>
          </a:p>
          <a:p>
            <a:pPr lvl="2">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strain from teat skin</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 in habitat niche</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12" name="Picture 2" descr="http://eclinpath.com/wp-content/uploads/Immature-neutrophils-from-a-cow.jpg">
            <a:extLst>
              <a:ext uri="{FF2B5EF4-FFF2-40B4-BE49-F238E27FC236}">
                <a16:creationId xmlns:a16="http://schemas.microsoft.com/office/drawing/2014/main" id="{620C1917-EEF7-CEE5-7024-CCBE5910B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189" y="4871357"/>
            <a:ext cx="1558696" cy="13096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363230B-8958-7021-97DC-D2E5BC857B72}"/>
              </a:ext>
            </a:extLst>
          </p:cNvPr>
          <p:cNvPicPr>
            <a:picLocks noChangeAspect="1"/>
          </p:cNvPicPr>
          <p:nvPr/>
        </p:nvPicPr>
        <p:blipFill rotWithShape="1">
          <a:blip r:embed="rId4"/>
          <a:srcRect l="4530" t="3874" r="5489" b="10293"/>
          <a:stretch/>
        </p:blipFill>
        <p:spPr>
          <a:xfrm>
            <a:off x="8843374" y="1575350"/>
            <a:ext cx="3234326" cy="2943225"/>
          </a:xfrm>
          <a:prstGeom prst="rect">
            <a:avLst/>
          </a:prstGeom>
        </p:spPr>
      </p:pic>
      <p:sp>
        <p:nvSpPr>
          <p:cNvPr id="2" name="Title 1">
            <a:extLst>
              <a:ext uri="{FF2B5EF4-FFF2-40B4-BE49-F238E27FC236}">
                <a16:creationId xmlns:a16="http://schemas.microsoft.com/office/drawing/2014/main" id="{079EA94F-FAA4-4B53-0AFC-261E44011C33}"/>
              </a:ext>
            </a:extLst>
          </p:cNvPr>
          <p:cNvSpPr txBox="1">
            <a:spLocks/>
          </p:cNvSpPr>
          <p:nvPr/>
        </p:nvSpPr>
        <p:spPr>
          <a:xfrm>
            <a:off x="421708" y="134754"/>
            <a:ext cx="8539412"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effectLst>
                  <a:outerShdw blurRad="38100" dist="38100" dir="2700000" algn="tl">
                    <a:srgbClr val="000000">
                      <a:alpha val="43137"/>
                    </a:srgbClr>
                  </a:outerShdw>
                </a:effectLst>
                <a:latin typeface="+mn-lt"/>
              </a:rPr>
              <a:t>Non-aureus staphylococci and mammaliicocci (NASM) mastitis: Diversity within S. chromogenes</a:t>
            </a:r>
          </a:p>
        </p:txBody>
      </p:sp>
    </p:spTree>
    <p:extLst>
      <p:ext uri="{BB962C8B-B14F-4D97-AF65-F5344CB8AC3E}">
        <p14:creationId xmlns:p14="http://schemas.microsoft.com/office/powerpoint/2010/main" val="51564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1EF71-511F-497F-B78E-99ABB76ECCA0}"/>
              </a:ext>
            </a:extLst>
          </p:cNvPr>
          <p:cNvSpPr txBox="1"/>
          <p:nvPr/>
        </p:nvSpPr>
        <p:spPr>
          <a:xfrm>
            <a:off x="153674" y="4733542"/>
            <a:ext cx="12185082" cy="218521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Caitlin Jeffrey, DVM</a:t>
            </a:r>
          </a:p>
          <a:p>
            <a:pPr defTabSz="914400">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Dissertation presentation</a:t>
            </a:r>
            <a:r>
              <a:rPr lang="en-US" sz="2400" b="1" i="1" dirty="0">
                <a:solidFill>
                  <a:prstClr val="black"/>
                </a:solidFill>
                <a:latin typeface="Calibri" panose="020F0502020204030204"/>
              </a:rPr>
              <a:t>, August 26</a:t>
            </a:r>
            <a:r>
              <a:rPr lang="en-US" sz="2400" b="1" i="1" baseline="30000" dirty="0">
                <a:solidFill>
                  <a:prstClr val="black"/>
                </a:solidFill>
                <a:latin typeface="Calibri" panose="020F0502020204030204"/>
              </a:rPr>
              <a:t>th</a:t>
            </a:r>
            <a:r>
              <a:rPr lang="en-US" sz="2400" b="1" i="1" dirty="0">
                <a:solidFill>
                  <a:prstClr val="black"/>
                </a:solidFill>
                <a:latin typeface="Calibri" panose="020F0502020204030204"/>
              </a:rPr>
              <a:t>, 2024</a:t>
            </a:r>
            <a:endParaRPr kumimoji="0" lang="en-US" sz="2400" b="1" i="1" u="none" strike="noStrike" kern="1200" cap="none" spc="0" normalizeH="0" baseline="0" noProof="0" dirty="0">
              <a:ln>
                <a:noFill/>
              </a:ln>
              <a:solidFill>
                <a:prstClr val="black"/>
              </a:solidFill>
              <a:uLnTx/>
              <a:uFillTx/>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34DCAF4-1080-FD50-528D-35DF6C2E647E}"/>
              </a:ext>
            </a:extLst>
          </p:cNvPr>
          <p:cNvCxnSpPr>
            <a:cxnSpLocks/>
          </p:cNvCxnSpPr>
          <p:nvPr/>
        </p:nvCxnSpPr>
        <p:spPr>
          <a:xfrm>
            <a:off x="20489" y="4561257"/>
            <a:ext cx="7855183" cy="0"/>
          </a:xfrm>
          <a:prstGeom prst="line">
            <a:avLst/>
          </a:prstGeom>
          <a:ln w="762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16A609BE-BDAB-5452-6261-1D0B7DBC6AB9}"/>
              </a:ext>
            </a:extLst>
          </p:cNvPr>
          <p:cNvSpPr txBox="1"/>
          <p:nvPr/>
        </p:nvSpPr>
        <p:spPr>
          <a:xfrm>
            <a:off x="7875672" y="4489566"/>
            <a:ext cx="1429830"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prstClr val="black"/>
                </a:solidFill>
                <a:effectLst/>
                <a:uLnTx/>
                <a:uFillTx/>
                <a:latin typeface="Calibri" panose="020F0502020204030204"/>
                <a:ea typeface="+mn-ea"/>
                <a:cs typeface="+mn-cs"/>
              </a:rPr>
              <a:t>Photo: M. Webb</a:t>
            </a:r>
          </a:p>
        </p:txBody>
      </p:sp>
      <p:pic>
        <p:nvPicPr>
          <p:cNvPr id="2" name="Picture 2" descr="Image result for stony pond farm 336 emch rd">
            <a:extLst>
              <a:ext uri="{FF2B5EF4-FFF2-40B4-BE49-F238E27FC236}">
                <a16:creationId xmlns:a16="http://schemas.microsoft.com/office/drawing/2014/main" id="{DFFA4BE5-939E-F61D-032E-594715CB8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078" y="283004"/>
            <a:ext cx="6309843" cy="420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23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14043745-99DA-ABD0-DF94-EBF470BAC084}"/>
              </a:ext>
            </a:extLst>
          </p:cNvPr>
          <p:cNvSpPr>
            <a:spLocks noGrp="1"/>
          </p:cNvSpPr>
          <p:nvPr>
            <p:ph idx="1"/>
          </p:nvPr>
        </p:nvSpPr>
        <p:spPr>
          <a:xfrm>
            <a:off x="421708" y="1336690"/>
            <a:ext cx="7983255" cy="5007819"/>
          </a:xfrm>
          <a:noFill/>
          <a:ln>
            <a:noFill/>
          </a:ln>
        </p:spPr>
        <p:txBody>
          <a:bodyPr>
            <a:normAutofit/>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t>Specific S. chromogenes strain types exhibit differences in ability to cause disease</a:t>
            </a: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endPar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Intra-species diversity within S. chromogenes: linking phenotype to genotype?</a:t>
            </a:r>
          </a:p>
          <a:p>
            <a:pPr marL="685800" marR="0" lvl="1" indent="-228600" algn="l" defTabSz="914400" rtl="0" eaLnBrk="1" fontAlgn="auto" latinLnBrk="0" hangingPunct="1">
              <a:lnSpc>
                <a:spcPct val="90000"/>
              </a:lnSpc>
              <a:spcBef>
                <a:spcPts val="500"/>
              </a:spcBef>
              <a:spcAft>
                <a:spcPts val="0"/>
              </a:spcAft>
              <a:buClrTx/>
              <a:buSzPct val="75000"/>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Do these phenotypic/behavioral differences have a basis in genetic differences?</a:t>
            </a:r>
          </a:p>
          <a:p>
            <a:pPr lvl="2">
              <a:buSzPct val="75000"/>
              <a:buFont typeface="Wingdings" panose="05000000000000000000" pitchFamily="2" charset="2"/>
              <a:buChar char="§"/>
              <a:defRPr/>
            </a:pPr>
            <a:r>
              <a:rPr kumimoji="0" lang="en-US" sz="16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 chromogenes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associated with more severe mastitis more </a:t>
            </a:r>
            <a:r>
              <a:rPr kumimoji="0" lang="en-US" sz="16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likel</a:t>
            </a:r>
            <a:r>
              <a:rPr lang="en-US" sz="1600" dirty="0">
                <a:solidFill>
                  <a:prstClr val="black"/>
                </a:solidFill>
                <a:latin typeface="Calibri" panose="020F0502020204030204" pitchFamily="34" charset="0"/>
                <a:ea typeface="Calibri" panose="020F0502020204030204" pitchFamily="34" charset="0"/>
                <a:cs typeface="Calibri" panose="020F0502020204030204" pitchFamily="34" charset="0"/>
              </a:rPr>
              <a:t>y to have genes encoding various virulence factors than isolates associated with less severe mastitis (Wuytack 2019)</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endParaRPr kumimoji="0" lang="en-US" sz="21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lvl="1">
              <a:buSzPct val="75000"/>
              <a:buFont typeface="Wingdings" panose="05000000000000000000" pitchFamily="2" charset="2"/>
              <a:buChar char="§"/>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11" name="Picture 2" descr="http://eclinpath.com/wp-content/uploads/Immature-neutrophils-from-a-cow.jpg">
            <a:extLst>
              <a:ext uri="{FF2B5EF4-FFF2-40B4-BE49-F238E27FC236}">
                <a16:creationId xmlns:a16="http://schemas.microsoft.com/office/drawing/2014/main" id="{368AFE41-4500-A8D4-543A-76ACC8B6F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6889" y="4871357"/>
            <a:ext cx="1558696" cy="13096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693E2C6-3776-932F-343C-7214228143F7}"/>
              </a:ext>
            </a:extLst>
          </p:cNvPr>
          <p:cNvPicPr>
            <a:picLocks noChangeAspect="1"/>
          </p:cNvPicPr>
          <p:nvPr/>
        </p:nvPicPr>
        <p:blipFill rotWithShape="1">
          <a:blip r:embed="rId4"/>
          <a:srcRect l="4530" t="3874" r="5489" b="10293"/>
          <a:stretch/>
        </p:blipFill>
        <p:spPr>
          <a:xfrm>
            <a:off x="8729074" y="1527725"/>
            <a:ext cx="3234326" cy="2943225"/>
          </a:xfrm>
          <a:prstGeom prst="rect">
            <a:avLst/>
          </a:prstGeom>
        </p:spPr>
      </p:pic>
      <p:sp>
        <p:nvSpPr>
          <p:cNvPr id="2" name="Title 1">
            <a:extLst>
              <a:ext uri="{FF2B5EF4-FFF2-40B4-BE49-F238E27FC236}">
                <a16:creationId xmlns:a16="http://schemas.microsoft.com/office/drawing/2014/main" id="{DBBE6101-8464-C205-C9F4-F13F01AEE327}"/>
              </a:ext>
            </a:extLst>
          </p:cNvPr>
          <p:cNvSpPr txBox="1">
            <a:spLocks/>
          </p:cNvSpPr>
          <p:nvPr/>
        </p:nvSpPr>
        <p:spPr>
          <a:xfrm>
            <a:off x="421708" y="134754"/>
            <a:ext cx="8539412"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i="1" dirty="0">
                <a:effectLst>
                  <a:outerShdw blurRad="38100" dist="38100" dir="2700000" algn="tl">
                    <a:srgbClr val="000000">
                      <a:alpha val="43137"/>
                    </a:srgbClr>
                  </a:outerShdw>
                </a:effectLst>
                <a:latin typeface="+mn-lt"/>
              </a:rPr>
              <a:t>Non-aureus staphylococci and mammaliicocci (NASM) mastitis: Diversity within S. chromogenes</a:t>
            </a:r>
          </a:p>
        </p:txBody>
      </p:sp>
    </p:spTree>
    <p:extLst>
      <p:ext uri="{BB962C8B-B14F-4D97-AF65-F5344CB8AC3E}">
        <p14:creationId xmlns:p14="http://schemas.microsoft.com/office/powerpoint/2010/main" val="2166167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299991"/>
            <a:ext cx="9131191" cy="5170762"/>
          </a:xfrm>
          <a:solidFill>
            <a:schemeClr val="bg2"/>
          </a:solidFill>
          <a:ln>
            <a:solidFill>
              <a:schemeClr val="tx1"/>
            </a:solidFill>
          </a:ln>
        </p:spPr>
        <p:txBody>
          <a:bodyPr>
            <a:normAutofit fontScale="70000" lnSpcReduction="20000"/>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900" b="1" i="1" dirty="0">
                <a:effectLst/>
                <a:latin typeface="Calibri" panose="020F0502020204030204" pitchFamily="34" charset="0"/>
                <a:ea typeface="Calibri" panose="020F0502020204030204" pitchFamily="34" charset="0"/>
              </a:rPr>
              <a:t>Objective 3: </a:t>
            </a:r>
            <a:endParaRPr lang="en-US" sz="32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600" b="1" i="1" dirty="0">
                <a:effectLst/>
                <a:latin typeface="Calibri" panose="020F0502020204030204" pitchFamily="34" charset="0"/>
                <a:ea typeface="Calibri" panose="020F0502020204030204" pitchFamily="34" charset="0"/>
              </a:rPr>
              <a:t>a) Identify if distinct strain types of S. chromogenes causing persistent intramammary infections will be associated with IMI where quarter SCC is consistently elevated (HIGH SCC phenotype), vs. intramammary infections where quarter SCC stays consistently low (LOW SCC phenotype)</a:t>
            </a:r>
            <a:endParaRPr lang="en-US" sz="26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000" i="1" dirty="0">
                <a:effectLst/>
                <a:latin typeface="Calibri" panose="020F0502020204030204" pitchFamily="34" charset="0"/>
                <a:ea typeface="Calibri" panose="020F0502020204030204" pitchFamily="34" charset="0"/>
                <a:cs typeface="Calibri" panose="020F0502020204030204" pitchFamily="34" charset="0"/>
              </a:rPr>
              <a:t>Persistent = </a:t>
            </a:r>
            <a:r>
              <a:rPr lang="en-US" sz="2000" dirty="0">
                <a:effectLst/>
                <a:latin typeface="Calibri" panose="020F0502020204030204" pitchFamily="34" charset="0"/>
                <a:ea typeface="Calibri" panose="020F0502020204030204" pitchFamily="34" charset="0"/>
              </a:rPr>
              <a:t>≥30 days</a:t>
            </a:r>
            <a:endParaRPr lang="en-US" sz="2000" i="1" dirty="0">
              <a:effectLst/>
              <a:latin typeface="Calibri" panose="020F0502020204030204" pitchFamily="34" charset="0"/>
              <a:ea typeface="Calibri" panose="020F0502020204030204" pitchFamily="34" charset="0"/>
              <a:cs typeface="Calibri" panose="020F0502020204030204" pitchFamily="34" charset="0"/>
            </a:endParaRPr>
          </a:p>
          <a:p>
            <a:pPr lvl="1">
              <a:buSzPct val="75000"/>
              <a:buFont typeface="Wingdings" panose="05000000000000000000" pitchFamily="2" charset="2"/>
              <a:buChar char="§"/>
            </a:pPr>
            <a:r>
              <a:rPr lang="en-US" sz="2000" i="1" dirty="0">
                <a:effectLst/>
                <a:latin typeface="Calibri" panose="020F0502020204030204" pitchFamily="34" charset="0"/>
                <a:ea typeface="Calibri" panose="020F0502020204030204" pitchFamily="34" charset="0"/>
                <a:cs typeface="Calibri" panose="020F0502020204030204" pitchFamily="34" charset="0"/>
              </a:rPr>
              <a:t>HIGH SCC = quarter SCC ≥ 200,000 cells/mL for duration of observed infection</a:t>
            </a:r>
          </a:p>
          <a:p>
            <a:pPr lvl="1">
              <a:buSzPct val="75000"/>
              <a:buFont typeface="Wingdings" panose="05000000000000000000" pitchFamily="2" charset="2"/>
              <a:buChar char="§"/>
            </a:pPr>
            <a:r>
              <a:rPr lang="en-US" sz="2000" i="1" dirty="0">
                <a:effectLst/>
                <a:latin typeface="Calibri" panose="020F0502020204030204" pitchFamily="34" charset="0"/>
                <a:ea typeface="Calibri" panose="020F0502020204030204" pitchFamily="34" charset="0"/>
                <a:cs typeface="Calibri" panose="020F0502020204030204" pitchFamily="34" charset="0"/>
              </a:rPr>
              <a:t>LOW SCC = quarter SCC &lt;200,000 cells/mL for duration of observed infection</a:t>
            </a:r>
          </a:p>
          <a:p>
            <a:pPr lvl="1">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 chromogenes </a:t>
            </a:r>
            <a:r>
              <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most common species, persistent infections most common type of infection (n = 136)</a:t>
            </a:r>
          </a:p>
          <a:p>
            <a:pPr lvl="1">
              <a:buSzPct val="75000"/>
              <a:buFont typeface="Wingdings" panose="05000000000000000000" pitchFamily="2" charset="2"/>
              <a:buChar char="§"/>
            </a:pPr>
            <a:r>
              <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n = 60 infections stay below 200,000 cells/mL, n = 15 above</a:t>
            </a:r>
          </a:p>
          <a:p>
            <a:pPr lvl="1">
              <a:buSzPct val="75000"/>
              <a:buFont typeface="Wingdings" panose="05000000000000000000" pitchFamily="2" charset="2"/>
              <a:buChar char="§"/>
            </a:pPr>
            <a:r>
              <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rPr>
              <a:t>Ensure infections truly persistent by strain-typing (RAPD, n = 198 isolates)</a:t>
            </a:r>
          </a:p>
          <a:p>
            <a:pPr marL="457200" lvl="1" indent="0">
              <a:buSzPct val="75000"/>
              <a:buNone/>
            </a:pPr>
            <a:endParaRPr lang="en-US" sz="20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600" b="1" i="1" dirty="0">
                <a:effectLst/>
                <a:latin typeface="Calibri" panose="020F0502020204030204" pitchFamily="34" charset="0"/>
                <a:ea typeface="Calibri" panose="020F0502020204030204" pitchFamily="34" charset="0"/>
              </a:rPr>
              <a:t>b) Identify if strain types of S. chromogenes from the HIGH SCC phenotype are more likely to carry genes encoding virulence factors as determined by whole-genome sequencing</a:t>
            </a:r>
            <a:endParaRPr lang="en-US" sz="2600" b="1" i="1"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From confirmed persistent infections, 15 isolates from HIGH SCC phenotype and 15 from  LOW SCC phenotype selected for whole-genome sequencing</a:t>
            </a:r>
          </a:p>
          <a:p>
            <a:pPr lvl="1">
              <a:buSzPct val="75000"/>
              <a:buFont typeface="Wingdings" panose="05000000000000000000" pitchFamily="2" charset="2"/>
              <a:buChar char="§"/>
            </a:pPr>
            <a:r>
              <a:rPr lang="en-US" sz="20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Compare differences in virulence factor gene profiles between two the phenotypic categories</a:t>
            </a:r>
          </a:p>
          <a:p>
            <a:pPr lvl="1">
              <a:buSzPct val="75000"/>
              <a:buFont typeface="Wingdings" panose="05000000000000000000" pitchFamily="2" charset="2"/>
              <a:buChar char="§"/>
            </a:pPr>
            <a:r>
              <a:rPr lang="en-US" sz="20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Compare types and numbers of virulence factors among strains</a:t>
            </a:r>
          </a:p>
          <a:p>
            <a:pPr marL="457200" lvl="1" indent="0">
              <a:buSzPct val="75000"/>
              <a:buNone/>
            </a:pPr>
            <a:endParaRPr lang="en-US"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6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Expected results: </a:t>
            </a:r>
          </a:p>
          <a:p>
            <a:pPr lvl="1">
              <a:buSzPct val="75000"/>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Determine if certain </a:t>
            </a:r>
            <a:r>
              <a:rPr lang="en-US" sz="2000" i="1" dirty="0">
                <a:effectLst/>
                <a:latin typeface="Calibri" panose="020F0502020204030204" pitchFamily="34" charset="0"/>
                <a:ea typeface="Calibri" panose="020F0502020204030204" pitchFamily="34" charset="0"/>
                <a:cs typeface="Calibri" panose="020F0502020204030204" pitchFamily="34" charset="0"/>
              </a:rPr>
              <a:t>S. chromogenes </a:t>
            </a:r>
            <a:r>
              <a:rPr lang="en-US" sz="2000" dirty="0">
                <a:effectLst/>
                <a:latin typeface="Calibri" panose="020F0502020204030204" pitchFamily="34" charset="0"/>
                <a:ea typeface="Calibri" panose="020F0502020204030204" pitchFamily="34" charset="0"/>
                <a:cs typeface="Calibri" panose="020F0502020204030204" pitchFamily="34" charset="0"/>
              </a:rPr>
              <a:t>IMI strains are associated with persistent HIGH SCC or LOW SCC phenotypes, and if isolates associated with HIGH SCC intramammary infections possess more genes encoding virulence factors.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sp>
        <p:nvSpPr>
          <p:cNvPr id="6" name="Title 1">
            <a:extLst>
              <a:ext uri="{FF2B5EF4-FFF2-40B4-BE49-F238E27FC236}">
                <a16:creationId xmlns:a16="http://schemas.microsoft.com/office/drawing/2014/main" id="{F2AB02A4-F7F4-AB68-B1F0-9D45F33BF154}"/>
              </a:ext>
            </a:extLst>
          </p:cNvPr>
          <p:cNvSpPr txBox="1">
            <a:spLocks/>
          </p:cNvSpPr>
          <p:nvPr/>
        </p:nvSpPr>
        <p:spPr>
          <a:xfrm>
            <a:off x="255180" y="232155"/>
            <a:ext cx="6535764" cy="10678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effectLst>
                  <a:outerShdw blurRad="38100" dist="38100" dir="2700000" algn="tl">
                    <a:srgbClr val="000000">
                      <a:alpha val="43137"/>
                    </a:srgbClr>
                  </a:outerShdw>
                </a:effectLst>
                <a:latin typeface="+mn-lt"/>
              </a:rPr>
              <a:t>Project objectives: Research Objective 3</a:t>
            </a:r>
          </a:p>
        </p:txBody>
      </p:sp>
      <p:pic>
        <p:nvPicPr>
          <p:cNvPr id="9" name="Picture 2" descr="http://eclinpath.com/wp-content/uploads/Immature-neutrophils-from-a-cow.jpg">
            <a:extLst>
              <a:ext uri="{FF2B5EF4-FFF2-40B4-BE49-F238E27FC236}">
                <a16:creationId xmlns:a16="http://schemas.microsoft.com/office/drawing/2014/main" id="{ABF047B2-EFB5-02F1-A123-DBBA8B3DE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8942" y="3885372"/>
            <a:ext cx="1558696" cy="13096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C62D6C-C1CE-DBCD-F717-1F67DF3B0AE8}"/>
              </a:ext>
            </a:extLst>
          </p:cNvPr>
          <p:cNvPicPr>
            <a:picLocks noChangeAspect="1"/>
          </p:cNvPicPr>
          <p:nvPr/>
        </p:nvPicPr>
        <p:blipFill rotWithShape="1">
          <a:blip r:embed="rId4"/>
          <a:srcRect l="4530" t="3874" r="5489" b="10293"/>
          <a:stretch/>
        </p:blipFill>
        <p:spPr>
          <a:xfrm>
            <a:off x="9639760" y="1455084"/>
            <a:ext cx="2297060" cy="2090316"/>
          </a:xfrm>
          <a:prstGeom prst="rect">
            <a:avLst/>
          </a:prstGeom>
        </p:spPr>
      </p:pic>
    </p:spTree>
    <p:extLst>
      <p:ext uri="{BB962C8B-B14F-4D97-AF65-F5344CB8AC3E}">
        <p14:creationId xmlns:p14="http://schemas.microsoft.com/office/powerpoint/2010/main" val="114596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5" end="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A7990E3-4A8A-ED1A-FFFF-FD3D40812984}"/>
              </a:ext>
            </a:extLst>
          </p:cNvPr>
          <p:cNvSpPr txBox="1">
            <a:spLocks/>
          </p:cNvSpPr>
          <p:nvPr/>
        </p:nvSpPr>
        <p:spPr>
          <a:xfrm>
            <a:off x="350982" y="2770908"/>
            <a:ext cx="11490036" cy="3759093"/>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Project 3:</a:t>
            </a:r>
          </a:p>
          <a:p>
            <a:pPr marL="457200" lvl="0" indent="-457200">
              <a:buAutoNum type="arabicParenR"/>
              <a:defRPr/>
            </a:pPr>
            <a:r>
              <a:rPr lang="en-US" sz="2400" b="1" i="1" dirty="0">
                <a:solidFill>
                  <a:prstClr val="black"/>
                </a:solidFill>
                <a:ea typeface="Cambria" panose="02040503050406030204" pitchFamily="18" charset="0"/>
              </a:rPr>
              <a:t>Identify if distinct strain types (ST) of S. chromogenes are associated with IMI where qSCC is consistently elevated (HIGH SCC IMI) vs. consistently low (LOW SCC IMI)</a:t>
            </a:r>
          </a:p>
          <a:p>
            <a:pPr marL="514350" lvl="0" indent="-514350">
              <a:buAutoNum type="arabicParenR"/>
              <a:defRPr/>
            </a:pPr>
            <a:r>
              <a:rPr lang="en-US" sz="2400" b="1" i="1" dirty="0"/>
              <a:t>Identify if S. chromogenes from HIGH SCC IMI are more likely to carry genes encoding for antimicrobial resistance (as determined by whole genome sequencing) vs. LOW SCC IMI</a:t>
            </a:r>
          </a:p>
          <a:p>
            <a:pPr marL="514350" lvl="0" indent="-514350">
              <a:buAutoNum type="arabicParenR"/>
              <a:defRPr/>
            </a:pPr>
            <a:r>
              <a:rPr lang="en-US" sz="2400" b="1" i="1" dirty="0"/>
              <a:t>Identify if S. chromogenes from HIGH SCC IMI possess a larger number of genes encoding previously-described staphylococcal VF vs. LOW SCC IMI</a:t>
            </a:r>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6" name="Picture 2" descr="panoramic image of Miller farm barns at sunrise in winter">
            <a:extLst>
              <a:ext uri="{FF2B5EF4-FFF2-40B4-BE49-F238E27FC236}">
                <a16:creationId xmlns:a16="http://schemas.microsoft.com/office/drawing/2014/main" id="{73042228-1A27-198F-9363-BB97649E5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643" y="226398"/>
            <a:ext cx="9860714" cy="213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91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FBAE22-570E-B2D9-C7ED-8F0F66AA9F86}"/>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721066" y="2602189"/>
            <a:ext cx="1028375" cy="849617"/>
          </a:xfrm>
          <a:prstGeom prst="rect">
            <a:avLst/>
          </a:prstGeom>
        </p:spPr>
      </p:pic>
      <p:pic>
        <p:nvPicPr>
          <p:cNvPr id="5124" name="Picture 4" descr="Teat sample udder health">
            <a:extLst>
              <a:ext uri="{FF2B5EF4-FFF2-40B4-BE49-F238E27FC236}">
                <a16:creationId xmlns:a16="http://schemas.microsoft.com/office/drawing/2014/main" id="{17AB5284-7BC9-A4CE-1BA7-1848CC473C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53040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FE1AB3A-E374-E83F-D08C-162B50B53DFD}"/>
              </a:ext>
            </a:extLst>
          </p:cNvPr>
          <p:cNvSpPr/>
          <p:nvPr/>
        </p:nvSpPr>
        <p:spPr>
          <a:xfrm>
            <a:off x="153040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a:extLst>
              <a:ext uri="{FF2B5EF4-FFF2-40B4-BE49-F238E27FC236}">
                <a16:creationId xmlns:a16="http://schemas.microsoft.com/office/drawing/2014/main" id="{4B121520-447E-4881-88DF-A2A1530BDE93}"/>
              </a:ext>
            </a:extLst>
          </p:cNvPr>
          <p:cNvSpPr txBox="1"/>
          <p:nvPr/>
        </p:nvSpPr>
        <p:spPr>
          <a:xfrm>
            <a:off x="1215161" y="3484510"/>
            <a:ext cx="2040183" cy="276999"/>
          </a:xfrm>
          <a:prstGeom prst="rect">
            <a:avLst/>
          </a:prstGeom>
          <a:noFill/>
        </p:spPr>
        <p:txBody>
          <a:bodyPr wrap="square" rtlCol="0">
            <a:spAutoFit/>
          </a:bodyPr>
          <a:lstStyle/>
          <a:p>
            <a:pPr algn="ctr"/>
            <a:r>
              <a:rPr lang="en-US" sz="1200" b="1" i="1" dirty="0"/>
              <a:t>S. chromogenes IMI </a:t>
            </a:r>
          </a:p>
        </p:txBody>
      </p:sp>
      <p:pic>
        <p:nvPicPr>
          <p:cNvPr id="15" name="Picture 14">
            <a:extLst>
              <a:ext uri="{FF2B5EF4-FFF2-40B4-BE49-F238E27FC236}">
                <a16:creationId xmlns:a16="http://schemas.microsoft.com/office/drawing/2014/main" id="{AC7CB1C0-B2CC-9F49-4676-B3A4A1434B79}"/>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16" name="Picture 4" descr="Teat sample udder health">
            <a:extLst>
              <a:ext uri="{FF2B5EF4-FFF2-40B4-BE49-F238E27FC236}">
                <a16:creationId xmlns:a16="http://schemas.microsoft.com/office/drawing/2014/main" id="{B85394F1-143F-5395-835A-56E3048F9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0DF9DCB-4447-5A59-8B84-17625575AC63}"/>
              </a:ext>
            </a:extLst>
          </p:cNvPr>
          <p:cNvSpPr/>
          <p:nvPr/>
        </p:nvSpPr>
        <p:spPr>
          <a:xfrm>
            <a:off x="542765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a:extLst>
              <a:ext uri="{FF2B5EF4-FFF2-40B4-BE49-F238E27FC236}">
                <a16:creationId xmlns:a16="http://schemas.microsoft.com/office/drawing/2014/main" id="{85E9F825-2E97-11DE-A52F-57F3A728FA98}"/>
              </a:ext>
            </a:extLst>
          </p:cNvPr>
          <p:cNvSpPr txBox="1"/>
          <p:nvPr/>
        </p:nvSpPr>
        <p:spPr>
          <a:xfrm>
            <a:off x="5112411" y="3484510"/>
            <a:ext cx="2040183" cy="276999"/>
          </a:xfrm>
          <a:prstGeom prst="rect">
            <a:avLst/>
          </a:prstGeom>
          <a:noFill/>
        </p:spPr>
        <p:txBody>
          <a:bodyPr wrap="square" rtlCol="0">
            <a:spAutoFit/>
          </a:bodyPr>
          <a:lstStyle/>
          <a:p>
            <a:pPr algn="ctr"/>
            <a:r>
              <a:rPr lang="en-US" sz="1200" b="1" i="1" dirty="0"/>
              <a:t>S. chromogenes IMI </a:t>
            </a:r>
          </a:p>
        </p:txBody>
      </p:sp>
      <p:pic>
        <p:nvPicPr>
          <p:cNvPr id="19" name="Picture 18">
            <a:extLst>
              <a:ext uri="{FF2B5EF4-FFF2-40B4-BE49-F238E27FC236}">
                <a16:creationId xmlns:a16="http://schemas.microsoft.com/office/drawing/2014/main" id="{ADC6D17E-120D-7664-D3AE-D724C21A5E2B}"/>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125955" y="2596510"/>
            <a:ext cx="1028375" cy="849617"/>
          </a:xfrm>
          <a:prstGeom prst="rect">
            <a:avLst/>
          </a:prstGeom>
        </p:spPr>
      </p:pic>
      <p:pic>
        <p:nvPicPr>
          <p:cNvPr id="20" name="Picture 4" descr="Teat sample udder health">
            <a:extLst>
              <a:ext uri="{FF2B5EF4-FFF2-40B4-BE49-F238E27FC236}">
                <a16:creationId xmlns:a16="http://schemas.microsoft.com/office/drawing/2014/main" id="{59C6FCEE-0556-2826-7599-758578C256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8935293" y="1613143"/>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5DF840E-72C1-DEE7-E2B4-30D053385890}"/>
              </a:ext>
            </a:extLst>
          </p:cNvPr>
          <p:cNvSpPr/>
          <p:nvPr/>
        </p:nvSpPr>
        <p:spPr>
          <a:xfrm>
            <a:off x="8935293" y="3478831"/>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C3C5D625-0AEF-1116-FA7C-1F89AD493BEF}"/>
              </a:ext>
            </a:extLst>
          </p:cNvPr>
          <p:cNvSpPr txBox="1"/>
          <p:nvPr/>
        </p:nvSpPr>
        <p:spPr>
          <a:xfrm>
            <a:off x="8620050" y="3478831"/>
            <a:ext cx="2040183" cy="276999"/>
          </a:xfrm>
          <a:prstGeom prst="rect">
            <a:avLst/>
          </a:prstGeom>
          <a:noFill/>
        </p:spPr>
        <p:txBody>
          <a:bodyPr wrap="square" rtlCol="0">
            <a:spAutoFit/>
          </a:bodyPr>
          <a:lstStyle/>
          <a:p>
            <a:pPr algn="ctr"/>
            <a:r>
              <a:rPr lang="en-US" sz="1200" b="1" i="1" dirty="0"/>
              <a:t>S. chromogenes IMI </a:t>
            </a:r>
          </a:p>
        </p:txBody>
      </p:sp>
      <p:sp>
        <p:nvSpPr>
          <p:cNvPr id="23" name="Arrow: Right 22">
            <a:extLst>
              <a:ext uri="{FF2B5EF4-FFF2-40B4-BE49-F238E27FC236}">
                <a16:creationId xmlns:a16="http://schemas.microsoft.com/office/drawing/2014/main" id="{43FC2203-BDED-CCC7-5C20-6A797E7FE3C3}"/>
              </a:ext>
            </a:extLst>
          </p:cNvPr>
          <p:cNvSpPr/>
          <p:nvPr/>
        </p:nvSpPr>
        <p:spPr>
          <a:xfrm>
            <a:off x="3684758" y="2573448"/>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1E91496-A6E3-B677-F0DD-A88A7E2A3A17}"/>
              </a:ext>
            </a:extLst>
          </p:cNvPr>
          <p:cNvSpPr/>
          <p:nvPr/>
        </p:nvSpPr>
        <p:spPr>
          <a:xfrm>
            <a:off x="7582008" y="2571590"/>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EDB18D47-8FD7-8C3E-6631-65CEF6150F8B}"/>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26" name="TextBox 25">
            <a:extLst>
              <a:ext uri="{FF2B5EF4-FFF2-40B4-BE49-F238E27FC236}">
                <a16:creationId xmlns:a16="http://schemas.microsoft.com/office/drawing/2014/main" id="{99F986A6-6313-FF90-0ACB-B4D07C33CE55}"/>
              </a:ext>
            </a:extLst>
          </p:cNvPr>
          <p:cNvSpPr txBox="1"/>
          <p:nvPr/>
        </p:nvSpPr>
        <p:spPr>
          <a:xfrm>
            <a:off x="1215160" y="1336144"/>
            <a:ext cx="2040183" cy="276999"/>
          </a:xfrm>
          <a:prstGeom prst="rect">
            <a:avLst/>
          </a:prstGeom>
          <a:noFill/>
        </p:spPr>
        <p:txBody>
          <a:bodyPr wrap="square" rtlCol="0">
            <a:spAutoFit/>
          </a:bodyPr>
          <a:lstStyle/>
          <a:p>
            <a:pPr algn="ctr"/>
            <a:r>
              <a:rPr lang="en-US" sz="1200" b="1" i="1" dirty="0"/>
              <a:t>Visit 1</a:t>
            </a:r>
          </a:p>
        </p:txBody>
      </p:sp>
      <p:sp>
        <p:nvSpPr>
          <p:cNvPr id="27" name="TextBox 26">
            <a:extLst>
              <a:ext uri="{FF2B5EF4-FFF2-40B4-BE49-F238E27FC236}">
                <a16:creationId xmlns:a16="http://schemas.microsoft.com/office/drawing/2014/main" id="{92D8AF24-81FE-351B-39F0-DEF5F49F550B}"/>
              </a:ext>
            </a:extLst>
          </p:cNvPr>
          <p:cNvSpPr txBox="1"/>
          <p:nvPr/>
        </p:nvSpPr>
        <p:spPr>
          <a:xfrm>
            <a:off x="5112410" y="1337094"/>
            <a:ext cx="2040183" cy="276999"/>
          </a:xfrm>
          <a:prstGeom prst="rect">
            <a:avLst/>
          </a:prstGeom>
          <a:noFill/>
        </p:spPr>
        <p:txBody>
          <a:bodyPr wrap="square" rtlCol="0">
            <a:spAutoFit/>
          </a:bodyPr>
          <a:lstStyle/>
          <a:p>
            <a:pPr algn="ctr"/>
            <a:r>
              <a:rPr lang="en-US" sz="1200" b="1" i="1" dirty="0"/>
              <a:t>Visit 2</a:t>
            </a:r>
          </a:p>
        </p:txBody>
      </p:sp>
      <p:sp>
        <p:nvSpPr>
          <p:cNvPr id="28" name="TextBox 27">
            <a:extLst>
              <a:ext uri="{FF2B5EF4-FFF2-40B4-BE49-F238E27FC236}">
                <a16:creationId xmlns:a16="http://schemas.microsoft.com/office/drawing/2014/main" id="{2E1DF819-DBF7-54EF-99E3-3714B51CF1D8}"/>
              </a:ext>
            </a:extLst>
          </p:cNvPr>
          <p:cNvSpPr txBox="1"/>
          <p:nvPr/>
        </p:nvSpPr>
        <p:spPr>
          <a:xfrm>
            <a:off x="8620049" y="1326150"/>
            <a:ext cx="2040183" cy="276999"/>
          </a:xfrm>
          <a:prstGeom prst="rect">
            <a:avLst/>
          </a:prstGeom>
          <a:noFill/>
        </p:spPr>
        <p:txBody>
          <a:bodyPr wrap="square" rtlCol="0">
            <a:spAutoFit/>
          </a:bodyPr>
          <a:lstStyle/>
          <a:p>
            <a:pPr algn="ctr"/>
            <a:r>
              <a:rPr lang="en-US" sz="1200" b="1" i="1" dirty="0"/>
              <a:t>Visit 3</a:t>
            </a:r>
          </a:p>
        </p:txBody>
      </p:sp>
      <p:sp>
        <p:nvSpPr>
          <p:cNvPr id="30" name="TextBox 29">
            <a:extLst>
              <a:ext uri="{FF2B5EF4-FFF2-40B4-BE49-F238E27FC236}">
                <a16:creationId xmlns:a16="http://schemas.microsoft.com/office/drawing/2014/main" id="{601A8865-F326-706A-3356-E6F30F66C68C}"/>
              </a:ext>
            </a:extLst>
          </p:cNvPr>
          <p:cNvSpPr txBox="1"/>
          <p:nvPr/>
        </p:nvSpPr>
        <p:spPr>
          <a:xfrm>
            <a:off x="9181081" y="6642556"/>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Milk sample collection photo: www.topfarmers.co.nz</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Content Placeholder 3">
            <a:extLst>
              <a:ext uri="{FF2B5EF4-FFF2-40B4-BE49-F238E27FC236}">
                <a16:creationId xmlns:a16="http://schemas.microsoft.com/office/drawing/2014/main" id="{3C06A8F8-AEBC-B300-2CAC-8055D96A1C1F}"/>
              </a:ext>
            </a:extLst>
          </p:cNvPr>
          <p:cNvSpPr txBox="1">
            <a:spLocks/>
          </p:cNvSpPr>
          <p:nvPr/>
        </p:nvSpPr>
        <p:spPr>
          <a:xfrm>
            <a:off x="1530404" y="4276343"/>
            <a:ext cx="9131191" cy="2245183"/>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6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Font typeface="Arial" panose="020B0604020202020204" pitchFamily="34" charset="0"/>
              <a:buNone/>
            </a:pPr>
            <a:r>
              <a:rPr lang="en-US" sz="2000" b="1" i="1" dirty="0">
                <a:latin typeface="Calibri" panose="020F0502020204030204" pitchFamily="34" charset="0"/>
                <a:ea typeface="Calibri" panose="020F0502020204030204" pitchFamily="34" charset="0"/>
              </a:rPr>
              <a:t>Select potentially persistent S. chromogenes IMI:</a:t>
            </a: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800" i="1" dirty="0">
                <a:latin typeface="Calibri" panose="020F0502020204030204" pitchFamily="34" charset="0"/>
                <a:ea typeface="Calibri" panose="020F0502020204030204" pitchFamily="34" charset="0"/>
              </a:rPr>
              <a:t>1) ≥ 2 quarter-day observations (sequential sampling events ~30 days apart)</a:t>
            </a:r>
          </a:p>
          <a:p>
            <a:pPr marL="0" indent="0">
              <a:buSzPct val="75000"/>
              <a:buNone/>
            </a:pPr>
            <a:r>
              <a:rPr lang="en-US" sz="1800" i="1" dirty="0">
                <a:latin typeface="Calibri" panose="020F0502020204030204" pitchFamily="34" charset="0"/>
                <a:ea typeface="Calibri" panose="020F0502020204030204" pitchFamily="34" charset="0"/>
              </a:rPr>
              <a:t>2) IMI status can be determined for all associated sampling events</a:t>
            </a:r>
          </a:p>
          <a:p>
            <a:pPr marL="0" indent="0">
              <a:buSzPct val="75000"/>
              <a:buNone/>
            </a:pPr>
            <a:r>
              <a:rPr lang="en-US" sz="1800" i="1" dirty="0">
                <a:latin typeface="Calibri" panose="020F0502020204030204" pitchFamily="34" charset="0"/>
                <a:ea typeface="Calibri" panose="020F0502020204030204" pitchFamily="34" charset="0"/>
              </a:rPr>
              <a:t>3) Infected with S. chromogenes only for all associated quarter-day observations </a:t>
            </a:r>
          </a:p>
        </p:txBody>
      </p:sp>
    </p:spTree>
    <p:extLst>
      <p:ext uri="{BB962C8B-B14F-4D97-AF65-F5344CB8AC3E}">
        <p14:creationId xmlns:p14="http://schemas.microsoft.com/office/powerpoint/2010/main" val="127096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FB3B-7F86-49BD-210E-E6DA8E942B9A}"/>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pic>
        <p:nvPicPr>
          <p:cNvPr id="4" name="Picture 3">
            <a:extLst>
              <a:ext uri="{FF2B5EF4-FFF2-40B4-BE49-F238E27FC236}">
                <a16:creationId xmlns:a16="http://schemas.microsoft.com/office/drawing/2014/main" id="{CB16EE0D-CD42-77D1-298F-CC30D8704074}"/>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821978" y="2602189"/>
            <a:ext cx="1028375" cy="849617"/>
          </a:xfrm>
          <a:prstGeom prst="rect">
            <a:avLst/>
          </a:prstGeom>
        </p:spPr>
      </p:pic>
      <p:pic>
        <p:nvPicPr>
          <p:cNvPr id="5" name="Picture 4" descr="Teat sample udder health">
            <a:extLst>
              <a:ext uri="{FF2B5EF4-FFF2-40B4-BE49-F238E27FC236}">
                <a16:creationId xmlns:a16="http://schemas.microsoft.com/office/drawing/2014/main" id="{682FE6AF-0EF7-A7ED-298A-556E49E3DA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631316"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C27FBC5-745A-8054-882A-A34159560B6F}"/>
              </a:ext>
            </a:extLst>
          </p:cNvPr>
          <p:cNvSpPr/>
          <p:nvPr/>
        </p:nvSpPr>
        <p:spPr>
          <a:xfrm>
            <a:off x="1403927"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extBox 6">
            <a:extLst>
              <a:ext uri="{FF2B5EF4-FFF2-40B4-BE49-F238E27FC236}">
                <a16:creationId xmlns:a16="http://schemas.microsoft.com/office/drawing/2014/main" id="{407D488E-9378-256F-B91F-1415B4793488}"/>
              </a:ext>
            </a:extLst>
          </p:cNvPr>
          <p:cNvSpPr txBox="1"/>
          <p:nvPr/>
        </p:nvSpPr>
        <p:spPr>
          <a:xfrm>
            <a:off x="1144181"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pic>
        <p:nvPicPr>
          <p:cNvPr id="8" name="Picture 7">
            <a:extLst>
              <a:ext uri="{FF2B5EF4-FFF2-40B4-BE49-F238E27FC236}">
                <a16:creationId xmlns:a16="http://schemas.microsoft.com/office/drawing/2014/main" id="{BBB9EA8D-2ED1-32C0-FEB5-8909F293671A}"/>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9" name="Picture 4" descr="Teat sample udder health">
            <a:extLst>
              <a:ext uri="{FF2B5EF4-FFF2-40B4-BE49-F238E27FC236}">
                <a16:creationId xmlns:a16="http://schemas.microsoft.com/office/drawing/2014/main" id="{36DE7406-CFFA-5F96-9A0D-DF6DC0415D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A789E9-8F58-7B1C-26C5-B62BDB112BB7}"/>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341646" y="2602189"/>
            <a:ext cx="1028375" cy="849617"/>
          </a:xfrm>
          <a:prstGeom prst="rect">
            <a:avLst/>
          </a:prstGeom>
        </p:spPr>
      </p:pic>
      <p:pic>
        <p:nvPicPr>
          <p:cNvPr id="13" name="Picture 4" descr="Teat sample udder health">
            <a:extLst>
              <a:ext uri="{FF2B5EF4-FFF2-40B4-BE49-F238E27FC236}">
                <a16:creationId xmlns:a16="http://schemas.microsoft.com/office/drawing/2014/main" id="{BCDC0466-5A5D-119F-B2E8-B3577CB4A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915098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BAB0B84A-84DC-5347-C0DF-585DDAB9CC6C}"/>
              </a:ext>
            </a:extLst>
          </p:cNvPr>
          <p:cNvSpPr/>
          <p:nvPr/>
        </p:nvSpPr>
        <p:spPr>
          <a:xfrm>
            <a:off x="3893515" y="2888496"/>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4AB3F8D-27C8-330D-A6C2-1491CB1D5C35}"/>
              </a:ext>
            </a:extLst>
          </p:cNvPr>
          <p:cNvSpPr/>
          <p:nvPr/>
        </p:nvSpPr>
        <p:spPr>
          <a:xfrm>
            <a:off x="7689853" y="2888497"/>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D21F611-6B50-F202-0D1B-67112446919E}"/>
              </a:ext>
            </a:extLst>
          </p:cNvPr>
          <p:cNvSpPr txBox="1"/>
          <p:nvPr/>
        </p:nvSpPr>
        <p:spPr>
          <a:xfrm>
            <a:off x="1316073" y="1347857"/>
            <a:ext cx="2040183" cy="276999"/>
          </a:xfrm>
          <a:prstGeom prst="rect">
            <a:avLst/>
          </a:prstGeom>
          <a:noFill/>
        </p:spPr>
        <p:txBody>
          <a:bodyPr wrap="square" rtlCol="0">
            <a:spAutoFit/>
          </a:bodyPr>
          <a:lstStyle/>
          <a:p>
            <a:pPr algn="ctr"/>
            <a:r>
              <a:rPr lang="en-US" sz="1200" b="1" i="1" dirty="0"/>
              <a:t>Visit 1</a:t>
            </a:r>
          </a:p>
        </p:txBody>
      </p:sp>
      <p:sp>
        <p:nvSpPr>
          <p:cNvPr id="19" name="TextBox 18">
            <a:extLst>
              <a:ext uri="{FF2B5EF4-FFF2-40B4-BE49-F238E27FC236}">
                <a16:creationId xmlns:a16="http://schemas.microsoft.com/office/drawing/2014/main" id="{75861C9D-61DF-D691-1278-D7C8D6BE8B26}"/>
              </a:ext>
            </a:extLst>
          </p:cNvPr>
          <p:cNvSpPr txBox="1"/>
          <p:nvPr/>
        </p:nvSpPr>
        <p:spPr>
          <a:xfrm>
            <a:off x="5075908" y="1327153"/>
            <a:ext cx="2040183" cy="276999"/>
          </a:xfrm>
          <a:prstGeom prst="rect">
            <a:avLst/>
          </a:prstGeom>
          <a:noFill/>
        </p:spPr>
        <p:txBody>
          <a:bodyPr wrap="square" rtlCol="0">
            <a:spAutoFit/>
          </a:bodyPr>
          <a:lstStyle/>
          <a:p>
            <a:pPr algn="ctr"/>
            <a:r>
              <a:rPr lang="en-US" sz="1200" b="1" i="1" dirty="0"/>
              <a:t>Visit 2</a:t>
            </a:r>
          </a:p>
        </p:txBody>
      </p:sp>
      <p:sp>
        <p:nvSpPr>
          <p:cNvPr id="20" name="TextBox 19">
            <a:extLst>
              <a:ext uri="{FF2B5EF4-FFF2-40B4-BE49-F238E27FC236}">
                <a16:creationId xmlns:a16="http://schemas.microsoft.com/office/drawing/2014/main" id="{C02F7078-1075-7F98-F8D2-032EC242B14D}"/>
              </a:ext>
            </a:extLst>
          </p:cNvPr>
          <p:cNvSpPr txBox="1"/>
          <p:nvPr/>
        </p:nvSpPr>
        <p:spPr>
          <a:xfrm>
            <a:off x="8829392" y="1341823"/>
            <a:ext cx="2040183" cy="276999"/>
          </a:xfrm>
          <a:prstGeom prst="rect">
            <a:avLst/>
          </a:prstGeom>
          <a:noFill/>
        </p:spPr>
        <p:txBody>
          <a:bodyPr wrap="square" rtlCol="0">
            <a:spAutoFit/>
          </a:bodyPr>
          <a:lstStyle/>
          <a:p>
            <a:pPr algn="ctr"/>
            <a:r>
              <a:rPr lang="en-US" sz="1200" b="1" i="1" dirty="0"/>
              <a:t>Visit 3</a:t>
            </a:r>
          </a:p>
        </p:txBody>
      </p:sp>
      <p:sp>
        <p:nvSpPr>
          <p:cNvPr id="21" name="Rectangle 20">
            <a:extLst>
              <a:ext uri="{FF2B5EF4-FFF2-40B4-BE49-F238E27FC236}">
                <a16:creationId xmlns:a16="http://schemas.microsoft.com/office/drawing/2014/main" id="{BDC68CF2-096D-28BC-F476-373C4EA10136}"/>
              </a:ext>
            </a:extLst>
          </p:cNvPr>
          <p:cNvSpPr/>
          <p:nvPr/>
        </p:nvSpPr>
        <p:spPr>
          <a:xfrm>
            <a:off x="5204690"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D72C3602-9BC5-603D-F003-0812E5C53168}"/>
              </a:ext>
            </a:extLst>
          </p:cNvPr>
          <p:cNvSpPr txBox="1"/>
          <p:nvPr/>
        </p:nvSpPr>
        <p:spPr>
          <a:xfrm>
            <a:off x="4944944"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3" name="Rectangle 22">
            <a:extLst>
              <a:ext uri="{FF2B5EF4-FFF2-40B4-BE49-F238E27FC236}">
                <a16:creationId xmlns:a16="http://schemas.microsoft.com/office/drawing/2014/main" id="{EA42F639-2604-A20A-D316-0276B2B9EAFE}"/>
              </a:ext>
            </a:extLst>
          </p:cNvPr>
          <p:cNvSpPr/>
          <p:nvPr/>
        </p:nvSpPr>
        <p:spPr>
          <a:xfrm>
            <a:off x="8937974" y="3556548"/>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D3E1CA30-43BB-CF54-1B07-EF43089A3C4B}"/>
              </a:ext>
            </a:extLst>
          </p:cNvPr>
          <p:cNvSpPr txBox="1"/>
          <p:nvPr/>
        </p:nvSpPr>
        <p:spPr>
          <a:xfrm>
            <a:off x="8745707"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5" name="Content Placeholder 3">
            <a:extLst>
              <a:ext uri="{FF2B5EF4-FFF2-40B4-BE49-F238E27FC236}">
                <a16:creationId xmlns:a16="http://schemas.microsoft.com/office/drawing/2014/main" id="{50A4754D-188A-D30B-F2ED-27EA4F28B923}"/>
              </a:ext>
            </a:extLst>
          </p:cNvPr>
          <p:cNvSpPr txBox="1">
            <a:spLocks/>
          </p:cNvSpPr>
          <p:nvPr/>
        </p:nvSpPr>
        <p:spPr>
          <a:xfrm>
            <a:off x="1144181" y="4657702"/>
            <a:ext cx="9907542" cy="1355172"/>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r>
              <a:rPr lang="en-US" sz="1800" b="1" i="1" dirty="0">
                <a:latin typeface="Calibri" panose="020F0502020204030204" pitchFamily="34" charset="0"/>
                <a:ea typeface="Calibri" panose="020F0502020204030204" pitchFamily="34" charset="0"/>
              </a:rPr>
              <a:t>Categorize persistent S. chromogenes IMI into SCC groups:</a:t>
            </a:r>
            <a:endParaRPr lang="en-US" sz="20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600" i="1" dirty="0">
                <a:latin typeface="Calibri" panose="020F0502020204030204" pitchFamily="34" charset="0"/>
                <a:ea typeface="Calibri" panose="020F0502020204030204" pitchFamily="34" charset="0"/>
              </a:rPr>
              <a:t>1) IMI associated with </a:t>
            </a:r>
            <a:r>
              <a:rPr lang="en-US" sz="1600" b="1" i="1" dirty="0">
                <a:solidFill>
                  <a:srgbClr val="FF00FF"/>
                </a:solidFill>
                <a:latin typeface="Calibri" panose="020F0502020204030204" pitchFamily="34" charset="0"/>
                <a:ea typeface="Calibri" panose="020F0502020204030204" pitchFamily="34" charset="0"/>
              </a:rPr>
              <a:t>HIGH SCC</a:t>
            </a:r>
            <a:r>
              <a:rPr lang="en-US" sz="1600" i="1" dirty="0">
                <a:latin typeface="Calibri" panose="020F0502020204030204" pitchFamily="34" charset="0"/>
                <a:ea typeface="Calibri" panose="020F0502020204030204" pitchFamily="34" charset="0"/>
              </a:rPr>
              <a:t>, where all quarter-day observations had an associated SCC of ≥200,000 cells/mL</a:t>
            </a:r>
          </a:p>
          <a:p>
            <a:pPr marL="0" indent="0">
              <a:buSzPct val="75000"/>
              <a:buNone/>
            </a:pPr>
            <a:r>
              <a:rPr lang="en-US" sz="1600" i="1" dirty="0">
                <a:latin typeface="Calibri" panose="020F0502020204030204" pitchFamily="34" charset="0"/>
                <a:ea typeface="Calibri" panose="020F0502020204030204" pitchFamily="34" charset="0"/>
              </a:rPr>
              <a:t>2) IMI associated with </a:t>
            </a:r>
            <a:r>
              <a:rPr lang="en-US" sz="1600" b="1" i="1" dirty="0">
                <a:solidFill>
                  <a:srgbClr val="0066FF"/>
                </a:solidFill>
                <a:latin typeface="Calibri" panose="020F0502020204030204" pitchFamily="34" charset="0"/>
                <a:ea typeface="Calibri" panose="020F0502020204030204" pitchFamily="34" charset="0"/>
              </a:rPr>
              <a:t>LOW SCC</a:t>
            </a:r>
            <a:r>
              <a:rPr lang="en-US" sz="1600" i="1" dirty="0">
                <a:latin typeface="Calibri" panose="020F0502020204030204" pitchFamily="34" charset="0"/>
                <a:ea typeface="Calibri" panose="020F0502020204030204" pitchFamily="34" charset="0"/>
              </a:rPr>
              <a:t>, where all quarter-day observations had an associated SCC of &lt;200,000 cells/mL</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b="1" i="1" dirty="0">
              <a:solidFill>
                <a:schemeClr val="bg1">
                  <a:lumMod val="75000"/>
                </a:schemeClr>
              </a:solidFill>
            </a:endParaRPr>
          </a:p>
          <a:p>
            <a:pPr lvl="1">
              <a:buFont typeface="Wingdings" panose="05000000000000000000" pitchFamily="2" charset="2"/>
              <a:buChar char="ü"/>
            </a:pPr>
            <a:endParaRPr lang="en-US" sz="1600" dirty="0"/>
          </a:p>
        </p:txBody>
      </p:sp>
      <p:sp>
        <p:nvSpPr>
          <p:cNvPr id="26" name="TextBox 25">
            <a:extLst>
              <a:ext uri="{FF2B5EF4-FFF2-40B4-BE49-F238E27FC236}">
                <a16:creationId xmlns:a16="http://schemas.microsoft.com/office/drawing/2014/main" id="{B2EEB3FA-4B20-018F-3BB4-63914CE04F3F}"/>
              </a:ext>
            </a:extLst>
          </p:cNvPr>
          <p:cNvSpPr txBox="1"/>
          <p:nvPr/>
        </p:nvSpPr>
        <p:spPr>
          <a:xfrm>
            <a:off x="9181081" y="6645548"/>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Milk sample collection photo: www.topfarmers.co.nz</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64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0E7179-1407-9BD3-6009-BCBF301D4E80}"/>
              </a:ext>
            </a:extLst>
          </p:cNvPr>
          <p:cNvPicPr>
            <a:picLocks noChangeAspect="1"/>
          </p:cNvPicPr>
          <p:nvPr/>
        </p:nvPicPr>
        <p:blipFill rotWithShape="1">
          <a:blip r:embed="rId3">
            <a:extLst>
              <a:ext uri="{28A0092B-C50C-407E-A947-70E740481C1C}">
                <a14:useLocalDpi xmlns:a14="http://schemas.microsoft.com/office/drawing/2010/main" val="0"/>
              </a:ext>
            </a:extLst>
          </a:blip>
          <a:srcRect r="44631" b="3365"/>
          <a:stretch/>
        </p:blipFill>
        <p:spPr>
          <a:xfrm>
            <a:off x="7606319" y="1424197"/>
            <a:ext cx="3745171" cy="4884239"/>
          </a:xfrm>
          <a:prstGeom prst="rect">
            <a:avLst/>
          </a:prstGeom>
        </p:spPr>
      </p:pic>
      <p:sp>
        <p:nvSpPr>
          <p:cNvPr id="5" name="Title 1">
            <a:extLst>
              <a:ext uri="{FF2B5EF4-FFF2-40B4-BE49-F238E27FC236}">
                <a16:creationId xmlns:a16="http://schemas.microsoft.com/office/drawing/2014/main" id="{2012E7EB-EBA1-8F7A-12A8-2915E7E48731}"/>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Confirming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7" name="Content Placeholder 3">
            <a:extLst>
              <a:ext uri="{FF2B5EF4-FFF2-40B4-BE49-F238E27FC236}">
                <a16:creationId xmlns:a16="http://schemas.microsoft.com/office/drawing/2014/main" id="{4462C386-E22D-BA15-71A7-87443CEC1C86}"/>
              </a:ext>
            </a:extLst>
          </p:cNvPr>
          <p:cNvSpPr txBox="1">
            <a:spLocks/>
          </p:cNvSpPr>
          <p:nvPr/>
        </p:nvSpPr>
        <p:spPr>
          <a:xfrm>
            <a:off x="255180" y="1505527"/>
            <a:ext cx="7076417" cy="4207844"/>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Strain-typing to confirm persistent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Confirm all isolates associated with each S. chromogenes IMI truly persistent</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75 potentially persistent IMI, 198 associated isolates</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Random amplification of polymorphic DNA (RAPD-PCR)</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All isolates from a given persistent IMI analyzed in the same PCR, same gel</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banding pattern, number, size of bands = same RAPD type</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RAPD type = persistently infected with same strain</a:t>
            </a: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sp>
        <p:nvSpPr>
          <p:cNvPr id="8" name="Rectangle 7">
            <a:extLst>
              <a:ext uri="{FF2B5EF4-FFF2-40B4-BE49-F238E27FC236}">
                <a16:creationId xmlns:a16="http://schemas.microsoft.com/office/drawing/2014/main" id="{B7FB2005-5F7F-01A7-B91C-E6C9A4990BEB}"/>
              </a:ext>
            </a:extLst>
          </p:cNvPr>
          <p:cNvSpPr/>
          <p:nvPr/>
        </p:nvSpPr>
        <p:spPr>
          <a:xfrm>
            <a:off x="8562110" y="1644074"/>
            <a:ext cx="1357746" cy="40692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921D32-D2ED-8C08-0EB3-067F44B53C32}"/>
              </a:ext>
            </a:extLst>
          </p:cNvPr>
          <p:cNvSpPr/>
          <p:nvPr/>
        </p:nvSpPr>
        <p:spPr>
          <a:xfrm>
            <a:off x="9956800" y="1644073"/>
            <a:ext cx="1357746" cy="4069297"/>
          </a:xfrm>
          <a:prstGeom prst="rect">
            <a:avLst/>
          </a:prstGeom>
          <a:noFill/>
          <a:ln w="28575">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2961E16-EF66-1CEF-A8B8-993C139FD8CC}"/>
              </a:ext>
            </a:extLst>
          </p:cNvPr>
          <p:cNvSpPr txBox="1"/>
          <p:nvPr/>
        </p:nvSpPr>
        <p:spPr>
          <a:xfrm>
            <a:off x="8220891" y="1395636"/>
            <a:ext cx="2040183" cy="276999"/>
          </a:xfrm>
          <a:prstGeom prst="rect">
            <a:avLst/>
          </a:prstGeom>
          <a:noFill/>
        </p:spPr>
        <p:txBody>
          <a:bodyPr wrap="square" rtlCol="0">
            <a:spAutoFit/>
          </a:bodyPr>
          <a:lstStyle/>
          <a:p>
            <a:pPr algn="ctr"/>
            <a:r>
              <a:rPr lang="en-US" sz="1200" b="1" dirty="0">
                <a:solidFill>
                  <a:srgbClr val="FF0000"/>
                </a:solidFill>
              </a:rPr>
              <a:t>Cow A RH</a:t>
            </a:r>
          </a:p>
        </p:txBody>
      </p:sp>
      <p:sp>
        <p:nvSpPr>
          <p:cNvPr id="13" name="TextBox 12">
            <a:extLst>
              <a:ext uri="{FF2B5EF4-FFF2-40B4-BE49-F238E27FC236}">
                <a16:creationId xmlns:a16="http://schemas.microsoft.com/office/drawing/2014/main" id="{13DBAEE3-9DA4-1BBA-31BA-965569C2F301}"/>
              </a:ext>
            </a:extLst>
          </p:cNvPr>
          <p:cNvSpPr txBox="1"/>
          <p:nvPr/>
        </p:nvSpPr>
        <p:spPr>
          <a:xfrm>
            <a:off x="9615581" y="1395636"/>
            <a:ext cx="2040183" cy="276999"/>
          </a:xfrm>
          <a:prstGeom prst="rect">
            <a:avLst/>
          </a:prstGeom>
          <a:noFill/>
        </p:spPr>
        <p:txBody>
          <a:bodyPr wrap="square" rtlCol="0">
            <a:spAutoFit/>
          </a:bodyPr>
          <a:lstStyle/>
          <a:p>
            <a:pPr algn="ctr"/>
            <a:r>
              <a:rPr lang="en-US" sz="1200" b="1" dirty="0">
                <a:solidFill>
                  <a:srgbClr val="0066FF"/>
                </a:solidFill>
              </a:rPr>
              <a:t>Cow B LF</a:t>
            </a:r>
          </a:p>
        </p:txBody>
      </p:sp>
      <p:sp>
        <p:nvSpPr>
          <p:cNvPr id="14" name="TextBox 13">
            <a:extLst>
              <a:ext uri="{FF2B5EF4-FFF2-40B4-BE49-F238E27FC236}">
                <a16:creationId xmlns:a16="http://schemas.microsoft.com/office/drawing/2014/main" id="{6224AC04-BC66-5751-7783-6053FF340D3E}"/>
              </a:ext>
            </a:extLst>
          </p:cNvPr>
          <p:cNvSpPr txBox="1"/>
          <p:nvPr/>
        </p:nvSpPr>
        <p:spPr>
          <a:xfrm>
            <a:off x="8401720" y="1996994"/>
            <a:ext cx="810182" cy="230832"/>
          </a:xfrm>
          <a:prstGeom prst="rect">
            <a:avLst/>
          </a:prstGeom>
          <a:noFill/>
        </p:spPr>
        <p:txBody>
          <a:bodyPr wrap="square" rtlCol="0">
            <a:spAutoFit/>
          </a:bodyPr>
          <a:lstStyle/>
          <a:p>
            <a:pPr algn="ctr"/>
            <a:r>
              <a:rPr lang="en-US" sz="900" b="1" dirty="0">
                <a:solidFill>
                  <a:srgbClr val="FF0000"/>
                </a:solidFill>
              </a:rPr>
              <a:t>visit 1</a:t>
            </a:r>
          </a:p>
        </p:txBody>
      </p:sp>
      <p:sp>
        <p:nvSpPr>
          <p:cNvPr id="15" name="TextBox 14">
            <a:extLst>
              <a:ext uri="{FF2B5EF4-FFF2-40B4-BE49-F238E27FC236}">
                <a16:creationId xmlns:a16="http://schemas.microsoft.com/office/drawing/2014/main" id="{A1DD70C4-C22E-2CB6-46E6-D99EC60ED067}"/>
              </a:ext>
            </a:extLst>
          </p:cNvPr>
          <p:cNvSpPr txBox="1"/>
          <p:nvPr/>
        </p:nvSpPr>
        <p:spPr>
          <a:xfrm>
            <a:off x="8863344" y="1995547"/>
            <a:ext cx="789182" cy="230832"/>
          </a:xfrm>
          <a:prstGeom prst="rect">
            <a:avLst/>
          </a:prstGeom>
          <a:noFill/>
        </p:spPr>
        <p:txBody>
          <a:bodyPr wrap="square" rtlCol="0">
            <a:spAutoFit/>
          </a:bodyPr>
          <a:lstStyle/>
          <a:p>
            <a:pPr algn="ctr"/>
            <a:r>
              <a:rPr lang="en-US" sz="900" b="1" dirty="0">
                <a:solidFill>
                  <a:srgbClr val="FF0000"/>
                </a:solidFill>
              </a:rPr>
              <a:t>visit 2</a:t>
            </a:r>
          </a:p>
        </p:txBody>
      </p:sp>
      <p:sp>
        <p:nvSpPr>
          <p:cNvPr id="16" name="TextBox 15">
            <a:extLst>
              <a:ext uri="{FF2B5EF4-FFF2-40B4-BE49-F238E27FC236}">
                <a16:creationId xmlns:a16="http://schemas.microsoft.com/office/drawing/2014/main" id="{7B83ECAF-5C2E-149D-60E7-9435A170DC58}"/>
              </a:ext>
            </a:extLst>
          </p:cNvPr>
          <p:cNvSpPr txBox="1"/>
          <p:nvPr/>
        </p:nvSpPr>
        <p:spPr>
          <a:xfrm>
            <a:off x="9320520" y="1994100"/>
            <a:ext cx="729933" cy="230832"/>
          </a:xfrm>
          <a:prstGeom prst="rect">
            <a:avLst/>
          </a:prstGeom>
          <a:noFill/>
        </p:spPr>
        <p:txBody>
          <a:bodyPr wrap="square" rtlCol="0">
            <a:spAutoFit/>
          </a:bodyPr>
          <a:lstStyle/>
          <a:p>
            <a:pPr algn="ctr"/>
            <a:r>
              <a:rPr lang="en-US" sz="900" b="1" dirty="0">
                <a:solidFill>
                  <a:srgbClr val="FF0000"/>
                </a:solidFill>
              </a:rPr>
              <a:t>visit 3</a:t>
            </a:r>
          </a:p>
        </p:txBody>
      </p:sp>
      <p:sp>
        <p:nvSpPr>
          <p:cNvPr id="17" name="TextBox 16">
            <a:extLst>
              <a:ext uri="{FF2B5EF4-FFF2-40B4-BE49-F238E27FC236}">
                <a16:creationId xmlns:a16="http://schemas.microsoft.com/office/drawing/2014/main" id="{765B1524-059E-BD18-3E90-B7F623134E1E}"/>
              </a:ext>
            </a:extLst>
          </p:cNvPr>
          <p:cNvSpPr txBox="1"/>
          <p:nvPr/>
        </p:nvSpPr>
        <p:spPr>
          <a:xfrm>
            <a:off x="9763100" y="1995547"/>
            <a:ext cx="810182" cy="230832"/>
          </a:xfrm>
          <a:prstGeom prst="rect">
            <a:avLst/>
          </a:prstGeom>
          <a:noFill/>
        </p:spPr>
        <p:txBody>
          <a:bodyPr wrap="square" rtlCol="0">
            <a:spAutoFit/>
          </a:bodyPr>
          <a:lstStyle/>
          <a:p>
            <a:pPr algn="ctr"/>
            <a:r>
              <a:rPr lang="en-US" sz="900" b="1" dirty="0">
                <a:solidFill>
                  <a:srgbClr val="0066FF"/>
                </a:solidFill>
              </a:rPr>
              <a:t>visit 1</a:t>
            </a:r>
          </a:p>
        </p:txBody>
      </p:sp>
      <p:sp>
        <p:nvSpPr>
          <p:cNvPr id="18" name="TextBox 17">
            <a:extLst>
              <a:ext uri="{FF2B5EF4-FFF2-40B4-BE49-F238E27FC236}">
                <a16:creationId xmlns:a16="http://schemas.microsoft.com/office/drawing/2014/main" id="{0775C462-A57B-F824-6BFF-D96D2D79CA2C}"/>
              </a:ext>
            </a:extLst>
          </p:cNvPr>
          <p:cNvSpPr txBox="1"/>
          <p:nvPr/>
        </p:nvSpPr>
        <p:spPr>
          <a:xfrm>
            <a:off x="10199002" y="1995547"/>
            <a:ext cx="789182" cy="230832"/>
          </a:xfrm>
          <a:prstGeom prst="rect">
            <a:avLst/>
          </a:prstGeom>
          <a:noFill/>
        </p:spPr>
        <p:txBody>
          <a:bodyPr wrap="square" rtlCol="0">
            <a:spAutoFit/>
          </a:bodyPr>
          <a:lstStyle/>
          <a:p>
            <a:pPr algn="ctr"/>
            <a:r>
              <a:rPr lang="en-US" sz="900" b="1" dirty="0">
                <a:solidFill>
                  <a:srgbClr val="0066FF"/>
                </a:solidFill>
              </a:rPr>
              <a:t>visit 2</a:t>
            </a:r>
          </a:p>
        </p:txBody>
      </p:sp>
      <p:sp>
        <p:nvSpPr>
          <p:cNvPr id="19" name="TextBox 18">
            <a:extLst>
              <a:ext uri="{FF2B5EF4-FFF2-40B4-BE49-F238E27FC236}">
                <a16:creationId xmlns:a16="http://schemas.microsoft.com/office/drawing/2014/main" id="{DA0AE1C3-3376-C921-4ECD-E40A732733B9}"/>
              </a:ext>
            </a:extLst>
          </p:cNvPr>
          <p:cNvSpPr txBox="1"/>
          <p:nvPr/>
        </p:nvSpPr>
        <p:spPr>
          <a:xfrm>
            <a:off x="10639203" y="1995547"/>
            <a:ext cx="789182" cy="230832"/>
          </a:xfrm>
          <a:prstGeom prst="rect">
            <a:avLst/>
          </a:prstGeom>
          <a:noFill/>
        </p:spPr>
        <p:txBody>
          <a:bodyPr wrap="square" rtlCol="0">
            <a:spAutoFit/>
          </a:bodyPr>
          <a:lstStyle/>
          <a:p>
            <a:pPr algn="ctr"/>
            <a:r>
              <a:rPr lang="en-US" sz="900" b="1" dirty="0">
                <a:solidFill>
                  <a:srgbClr val="0066FF"/>
                </a:solidFill>
              </a:rPr>
              <a:t>visit 3</a:t>
            </a:r>
          </a:p>
        </p:txBody>
      </p:sp>
    </p:spTree>
    <p:extLst>
      <p:ext uri="{BB962C8B-B14F-4D97-AF65-F5344CB8AC3E}">
        <p14:creationId xmlns:p14="http://schemas.microsoft.com/office/powerpoint/2010/main" val="1776864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3A4D8C-4E76-64B9-216D-CC353BD9A612}"/>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Isolate selection</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4E51A2B1-37C2-FB12-189A-70FA23126236}"/>
              </a:ext>
            </a:extLst>
          </p:cNvPr>
          <p:cNvSpPr txBox="1">
            <a:spLocks/>
          </p:cNvSpPr>
          <p:nvPr/>
        </p:nvSpPr>
        <p:spPr>
          <a:xfrm>
            <a:off x="429355" y="1574500"/>
            <a:ext cx="8011365" cy="4207844"/>
          </a:xfrm>
          <a:prstGeom prst="rect">
            <a:avLst/>
          </a:prstGeom>
          <a:noFill/>
          <a:ln>
            <a:noFill/>
          </a:ln>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a:t>
            </a:r>
            <a:r>
              <a:rPr lang="en-US" sz="2400" b="1" i="1" dirty="0">
                <a:solidFill>
                  <a:srgbClr val="FF00FF"/>
                </a:solidFill>
                <a:latin typeface="Calibri" panose="020F0502020204030204" pitchFamily="34" charset="0"/>
                <a:ea typeface="Calibri" panose="020F0502020204030204" pitchFamily="34" charset="0"/>
              </a:rPr>
              <a:t>HIGH</a:t>
            </a:r>
            <a:r>
              <a:rPr lang="en-US" sz="2400" b="1" i="1" dirty="0">
                <a:latin typeface="Calibri" panose="020F0502020204030204" pitchFamily="34" charset="0"/>
                <a:ea typeface="Calibri" panose="020F0502020204030204" pitchFamily="34" charset="0"/>
              </a:rPr>
              <a:t> and </a:t>
            </a:r>
            <a:r>
              <a:rPr lang="en-US" sz="2400" b="1" i="1" dirty="0">
                <a:solidFill>
                  <a:srgbClr val="0066FF"/>
                </a:solidFill>
                <a:latin typeface="Calibri" panose="020F0502020204030204" pitchFamily="34" charset="0"/>
                <a:ea typeface="Calibri" panose="020F0502020204030204" pitchFamily="34" charset="0"/>
              </a:rPr>
              <a:t>LOW</a:t>
            </a:r>
            <a:r>
              <a:rPr lang="en-US" sz="2400" b="1" i="1" dirty="0">
                <a:latin typeface="Calibri" panose="020F0502020204030204" pitchFamily="34" charset="0"/>
                <a:ea typeface="Calibri" panose="020F0502020204030204" pitchFamily="34" charset="0"/>
              </a:rPr>
              <a:t> </a:t>
            </a:r>
            <a:r>
              <a:rPr lang="en-US" sz="2400" b="1" i="1" dirty="0">
                <a:solidFill>
                  <a:srgbClr val="0066FF"/>
                </a:solidFill>
                <a:latin typeface="Calibri" panose="020F0502020204030204" pitchFamily="34" charset="0"/>
                <a:ea typeface="Calibri" panose="020F0502020204030204" pitchFamily="34" charset="0"/>
              </a:rPr>
              <a:t>SCC </a:t>
            </a:r>
            <a:r>
              <a:rPr lang="en-US" sz="2400" b="1" i="1" dirty="0">
                <a:latin typeface="Calibri" panose="020F0502020204030204" pitchFamily="34" charset="0"/>
                <a:ea typeface="Calibri" panose="020F0502020204030204" pitchFamily="34" charset="0"/>
              </a:rPr>
              <a:t>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a:t>
            </a:r>
            <a:r>
              <a:rPr lang="en-US"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 identified</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 matched to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Matched on:</a:t>
            </a:r>
          </a:p>
          <a:p>
            <a:pPr lvl="1">
              <a:buSzPct val="75000"/>
              <a:buFont typeface="Wingdings" panose="05000000000000000000" pitchFamily="2" charset="2"/>
              <a:buChar char="§"/>
            </a:pP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When possible:</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Different quarter belonging to same cow</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farm</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facility type (TS vs. BP)</a:t>
            </a:r>
          </a:p>
          <a:p>
            <a:pPr lvl="2">
              <a:lnSpc>
                <a:spcPts val="50"/>
              </a:lnSpc>
              <a:buSzPct val="75000"/>
              <a:buFont typeface="Wingdings" panose="05000000000000000000" pitchFamily="2" charset="2"/>
              <a:buChar char="§"/>
            </a:pPr>
            <a:endPar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Days in milk</a:t>
            </a: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Parity</a:t>
            </a: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representative isolate for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Three quarter day observations =  middle isolate in series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Two quarter day observations = haphazard selection of first or second</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39AFA9AD-3B6B-B10D-6DC5-B9F40556434D}"/>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8154818" y="4817130"/>
            <a:ext cx="745478" cy="615895"/>
          </a:xfrm>
          <a:prstGeom prst="rect">
            <a:avLst/>
          </a:prstGeom>
        </p:spPr>
      </p:pic>
      <p:grpSp>
        <p:nvGrpSpPr>
          <p:cNvPr id="19" name="Group 18">
            <a:extLst>
              <a:ext uri="{FF2B5EF4-FFF2-40B4-BE49-F238E27FC236}">
                <a16:creationId xmlns:a16="http://schemas.microsoft.com/office/drawing/2014/main" id="{10F0602E-1295-AA8C-A754-AFDD80BD9A38}"/>
              </a:ext>
            </a:extLst>
          </p:cNvPr>
          <p:cNvGrpSpPr/>
          <p:nvPr/>
        </p:nvGrpSpPr>
        <p:grpSpPr>
          <a:xfrm>
            <a:off x="7906947" y="5552776"/>
            <a:ext cx="1237230" cy="230832"/>
            <a:chOff x="8299217" y="3649975"/>
            <a:chExt cx="1333064" cy="230832"/>
          </a:xfrm>
        </p:grpSpPr>
        <p:sp>
          <p:nvSpPr>
            <p:cNvPr id="6" name="Rectangle 5">
              <a:extLst>
                <a:ext uri="{FF2B5EF4-FFF2-40B4-BE49-F238E27FC236}">
                  <a16:creationId xmlns:a16="http://schemas.microsoft.com/office/drawing/2014/main" id="{1064429C-910A-6E53-7CE1-DDC331BCDAB9}"/>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5039C4A9-A15B-55F7-7CFD-DAEB806FC3F3}"/>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 name="Picture 7">
            <a:extLst>
              <a:ext uri="{FF2B5EF4-FFF2-40B4-BE49-F238E27FC236}">
                <a16:creationId xmlns:a16="http://schemas.microsoft.com/office/drawing/2014/main" id="{7BDBD517-C90F-EF2E-2F7B-F9F9375C89B5}"/>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341147" y="4817130"/>
            <a:ext cx="745478" cy="615895"/>
          </a:xfrm>
          <a:prstGeom prst="rect">
            <a:avLst/>
          </a:prstGeom>
        </p:spPr>
      </p:pic>
      <p:pic>
        <p:nvPicPr>
          <p:cNvPr id="11" name="Picture 10">
            <a:extLst>
              <a:ext uri="{FF2B5EF4-FFF2-40B4-BE49-F238E27FC236}">
                <a16:creationId xmlns:a16="http://schemas.microsoft.com/office/drawing/2014/main" id="{6F4F34BA-850A-9667-3F80-01CCB401973E}"/>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0588746" y="4817130"/>
            <a:ext cx="745478" cy="615895"/>
          </a:xfrm>
          <a:prstGeom prst="rect">
            <a:avLst/>
          </a:prstGeom>
        </p:spPr>
      </p:pic>
      <p:sp>
        <p:nvSpPr>
          <p:cNvPr id="14" name="Arrow: Right 13">
            <a:extLst>
              <a:ext uri="{FF2B5EF4-FFF2-40B4-BE49-F238E27FC236}">
                <a16:creationId xmlns:a16="http://schemas.microsoft.com/office/drawing/2014/main" id="{8B81E244-8A6C-4AF2-A253-F725BBE0E7D1}"/>
              </a:ext>
            </a:extLst>
          </p:cNvPr>
          <p:cNvSpPr/>
          <p:nvPr/>
        </p:nvSpPr>
        <p:spPr>
          <a:xfrm>
            <a:off x="8948868" y="5035725"/>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9A27575-639B-BE38-1279-EEB48DB0A28D}"/>
              </a:ext>
            </a:extLst>
          </p:cNvPr>
          <p:cNvSpPr/>
          <p:nvPr/>
        </p:nvSpPr>
        <p:spPr>
          <a:xfrm>
            <a:off x="10196467" y="5035724"/>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C1E8231-4904-71B4-B26A-EC5F0DEA396A}"/>
              </a:ext>
            </a:extLst>
          </p:cNvPr>
          <p:cNvGrpSpPr/>
          <p:nvPr/>
        </p:nvGrpSpPr>
        <p:grpSpPr>
          <a:xfrm>
            <a:off x="9058161" y="5552776"/>
            <a:ext cx="1310102" cy="230832"/>
            <a:chOff x="8299217" y="3649975"/>
            <a:chExt cx="1333064" cy="230832"/>
          </a:xfrm>
        </p:grpSpPr>
        <p:sp>
          <p:nvSpPr>
            <p:cNvPr id="21" name="Rectangle 20">
              <a:extLst>
                <a:ext uri="{FF2B5EF4-FFF2-40B4-BE49-F238E27FC236}">
                  <a16:creationId xmlns:a16="http://schemas.microsoft.com/office/drawing/2014/main" id="{67403F34-60BE-0EF1-2E4C-F09D0A6A91FE}"/>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TextBox 21">
              <a:extLst>
                <a:ext uri="{FF2B5EF4-FFF2-40B4-BE49-F238E27FC236}">
                  <a16:creationId xmlns:a16="http://schemas.microsoft.com/office/drawing/2014/main" id="{3E5DA5EE-A350-FB80-3D64-1FBD4D136AB5}"/>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grpSp>
        <p:nvGrpSpPr>
          <p:cNvPr id="23" name="Group 22">
            <a:extLst>
              <a:ext uri="{FF2B5EF4-FFF2-40B4-BE49-F238E27FC236}">
                <a16:creationId xmlns:a16="http://schemas.microsoft.com/office/drawing/2014/main" id="{D7DF820E-BE4E-8561-6AFF-F93A27048AC9}"/>
              </a:ext>
            </a:extLst>
          </p:cNvPr>
          <p:cNvGrpSpPr/>
          <p:nvPr/>
        </p:nvGrpSpPr>
        <p:grpSpPr>
          <a:xfrm>
            <a:off x="10276604" y="5562366"/>
            <a:ext cx="1333064" cy="230832"/>
            <a:chOff x="8299217" y="3649975"/>
            <a:chExt cx="1333064" cy="230832"/>
          </a:xfrm>
        </p:grpSpPr>
        <p:sp>
          <p:nvSpPr>
            <p:cNvPr id="24" name="Rectangle 23">
              <a:extLst>
                <a:ext uri="{FF2B5EF4-FFF2-40B4-BE49-F238E27FC236}">
                  <a16:creationId xmlns:a16="http://schemas.microsoft.com/office/drawing/2014/main" id="{6BD51914-B425-D94C-CF3B-3EEFFCF8C595}"/>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a:extLst>
                <a:ext uri="{FF2B5EF4-FFF2-40B4-BE49-F238E27FC236}">
                  <a16:creationId xmlns:a16="http://schemas.microsoft.com/office/drawing/2014/main" id="{13C5EB1B-1BC8-FDD3-D913-AC84778E2D6A}"/>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194" name="Picture 2" descr="CollectA by Breyer Jersey Cow">
            <a:extLst>
              <a:ext uri="{FF2B5EF4-FFF2-40B4-BE49-F238E27FC236}">
                <a16:creationId xmlns:a16="http://schemas.microsoft.com/office/drawing/2014/main" id="{DA960395-CC44-DF69-00E9-C21CA1C27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762" y="566956"/>
            <a:ext cx="1077638" cy="10776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To Know About Buying a Farm | Bankrate">
            <a:extLst>
              <a:ext uri="{FF2B5EF4-FFF2-40B4-BE49-F238E27FC236}">
                <a16:creationId xmlns:a16="http://schemas.microsoft.com/office/drawing/2014/main" id="{A8E429CF-576B-43E1-7C26-BF0D566BD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2592" y="1584389"/>
            <a:ext cx="1561046" cy="8780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4253049E-586E-9F38-69E2-22D7D528129C}"/>
              </a:ext>
            </a:extLst>
          </p:cNvPr>
          <p:cNvPicPr>
            <a:picLocks noChangeAspect="1"/>
          </p:cNvPicPr>
          <p:nvPr/>
        </p:nvPicPr>
        <p:blipFill rotWithShape="1">
          <a:blip r:embed="rId6"/>
          <a:srcRect b="17117"/>
          <a:stretch/>
        </p:blipFill>
        <p:spPr>
          <a:xfrm>
            <a:off x="9942984" y="2642838"/>
            <a:ext cx="1083737" cy="1197650"/>
          </a:xfrm>
          <a:prstGeom prst="rect">
            <a:avLst/>
          </a:prstGeom>
        </p:spPr>
      </p:pic>
      <p:sp>
        <p:nvSpPr>
          <p:cNvPr id="30" name="Arrow: Bent-Up 29">
            <a:extLst>
              <a:ext uri="{FF2B5EF4-FFF2-40B4-BE49-F238E27FC236}">
                <a16:creationId xmlns:a16="http://schemas.microsoft.com/office/drawing/2014/main" id="{F6ADA4F4-9A69-17C9-C7E7-C63E10533C6A}"/>
              </a:ext>
            </a:extLst>
          </p:cNvPr>
          <p:cNvSpPr/>
          <p:nvPr/>
        </p:nvSpPr>
        <p:spPr>
          <a:xfrm rot="5400000">
            <a:off x="8087821" y="1592974"/>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Bent-Up 30">
            <a:extLst>
              <a:ext uri="{FF2B5EF4-FFF2-40B4-BE49-F238E27FC236}">
                <a16:creationId xmlns:a16="http://schemas.microsoft.com/office/drawing/2014/main" id="{4649EC68-417C-1F58-E8AC-AFF44526B562}"/>
              </a:ext>
            </a:extLst>
          </p:cNvPr>
          <p:cNvSpPr/>
          <p:nvPr/>
        </p:nvSpPr>
        <p:spPr>
          <a:xfrm rot="5400000">
            <a:off x="9544889" y="2541517"/>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0BAA61-1AD3-C763-CA4F-E033014D1ACC}"/>
              </a:ext>
            </a:extLst>
          </p:cNvPr>
          <p:cNvSpPr/>
          <p:nvPr/>
        </p:nvSpPr>
        <p:spPr>
          <a:xfrm>
            <a:off x="8795961" y="4369543"/>
            <a:ext cx="1834502" cy="1865746"/>
          </a:xfrm>
          <a:prstGeom prst="ellipse">
            <a:avLst/>
          </a:prstGeom>
          <a:noFill/>
          <a:ln w="76200">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B1F2CE-8399-0D8D-DA0D-783A9C8369A7}"/>
              </a:ext>
            </a:extLst>
          </p:cNvPr>
          <p:cNvSpPr txBox="1"/>
          <p:nvPr/>
        </p:nvSpPr>
        <p:spPr>
          <a:xfrm>
            <a:off x="5281280" y="1420044"/>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Breyerhorses.com</a:t>
            </a:r>
            <a:endPar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FF7BFB96-D12D-E172-2591-79D9B56B87FA}"/>
              </a:ext>
            </a:extLst>
          </p:cNvPr>
          <p:cNvSpPr txBox="1"/>
          <p:nvPr/>
        </p:nvSpPr>
        <p:spPr>
          <a:xfrm>
            <a:off x="6120653" y="2443160"/>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Bankrate.com</a:t>
            </a:r>
            <a:endPar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971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DC6CA5-FD12-28FF-24EC-11C43100CC74}"/>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WGS and MLST</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C340797D-883C-FFCA-0B86-6CFFF621A91C}"/>
              </a:ext>
            </a:extLst>
          </p:cNvPr>
          <p:cNvSpPr txBox="1">
            <a:spLocks/>
          </p:cNvSpPr>
          <p:nvPr/>
        </p:nvSpPr>
        <p:spPr>
          <a:xfrm>
            <a:off x="533990" y="1302327"/>
            <a:ext cx="7484893" cy="4973012"/>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representative S. chromogenes isolates submitted for WGS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from persistently </a:t>
            </a:r>
            <a:r>
              <a:rPr lang="en-US" sz="16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IMI </a:t>
            </a: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15 from </a:t>
            </a:r>
            <a:r>
              <a:rPr lang="en-US" sz="16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DNA extraction from blood agar plates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Hybrid assembly of genomes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Long-read sequencing (Oxford Nanopore)</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Paired-end sequencing (Illumina)</a:t>
            </a:r>
            <a:endParaRPr lang="en-US" sz="14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In silico multilocus sequence typing (MLST)</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7-locus scheme for S. chromogenes (Huebner et al., 2021) </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MLST 2.0, Center for Genomic Epidemiology, Technical University of Denmark</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Novel alleles confirmed using Sanger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Identification of clusters</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6" name="Picture 5">
            <a:extLst>
              <a:ext uri="{FF2B5EF4-FFF2-40B4-BE49-F238E27FC236}">
                <a16:creationId xmlns:a16="http://schemas.microsoft.com/office/drawing/2014/main" id="{FF3B1A1E-BC62-0DAD-EFF1-30A846459354}"/>
              </a:ext>
            </a:extLst>
          </p:cNvPr>
          <p:cNvPicPr>
            <a:picLocks noChangeAspect="1"/>
          </p:cNvPicPr>
          <p:nvPr/>
        </p:nvPicPr>
        <p:blipFill rotWithShape="1">
          <a:blip r:embed="rId3"/>
          <a:srcRect l="14242" t="15159" r="56515" b="7629"/>
          <a:stretch/>
        </p:blipFill>
        <p:spPr>
          <a:xfrm>
            <a:off x="7915564" y="2054071"/>
            <a:ext cx="4110182" cy="3875923"/>
          </a:xfrm>
          <a:prstGeom prst="rect">
            <a:avLst/>
          </a:prstGeom>
        </p:spPr>
      </p:pic>
    </p:spTree>
    <p:extLst>
      <p:ext uri="{BB962C8B-B14F-4D97-AF65-F5344CB8AC3E}">
        <p14:creationId xmlns:p14="http://schemas.microsoft.com/office/powerpoint/2010/main" val="1816115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BC2E26-91B1-FB0B-F124-27FEAF6FD5C5}"/>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Identification of ARG and VF</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AB263477-F31A-55B4-75FF-775A2E8D2A59}"/>
              </a:ext>
            </a:extLst>
          </p:cNvPr>
          <p:cNvSpPr txBox="1">
            <a:spLocks/>
          </p:cNvSpPr>
          <p:nvPr/>
        </p:nvSpPr>
        <p:spPr>
          <a:xfrm>
            <a:off x="286421" y="1290082"/>
            <a:ext cx="9243690" cy="5263574"/>
          </a:xfrm>
          <a:prstGeom prst="rect">
            <a:avLst/>
          </a:prstGeom>
          <a:noFill/>
          <a:ln>
            <a:noFill/>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900" b="1" i="1" dirty="0">
                <a:latin typeface="Calibri" panose="020F0502020204030204" pitchFamily="34" charset="0"/>
                <a:ea typeface="Calibri" panose="020F0502020204030204" pitchFamily="34" charset="0"/>
              </a:rPr>
              <a:t> </a:t>
            </a:r>
            <a:r>
              <a:rPr lang="en-US" sz="2600" b="1" i="1" dirty="0">
                <a:latin typeface="Calibri" panose="020F0502020204030204" pitchFamily="34" charset="0"/>
                <a:ea typeface="Calibri" panose="020F0502020204030204" pitchFamily="34" charset="0"/>
              </a:rPr>
              <a:t>Identification of antimicrobial resistance genes (ARG)</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ARG identified from assembled genomes using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ABRicate</a:t>
            </a:r>
            <a:endPar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ResFinder</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CARD,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MegaRES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AMRFinderPlus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ARG-ANNOT</a:t>
            </a:r>
          </a:p>
          <a:p>
            <a:pPr lvl="1">
              <a:buSzPct val="75000"/>
              <a:buFont typeface="Wingdings" panose="05000000000000000000" pitchFamily="2" charset="2"/>
              <a:buChar char="§"/>
            </a:pPr>
            <a:endParaRPr lang="en-US" sz="22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Identification of virulence factors (VF)</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VF identified using VFDB tool (Chen et al., 2016) and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blastp</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search against published comprehensive dataset of staphylococcal VF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Best hit chosen based on H value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Fukiya</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et al., 2004)</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Similarity between query protein sequence from database and assembled genomes</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cut-off for sequence similarity, 50% cut-off for query length coverage</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Select hit with highest H value</a:t>
            </a:r>
          </a:p>
          <a:p>
            <a:pPr lvl="1">
              <a:buSzPct val="75000"/>
              <a:buFont typeface="Wingdings" panose="05000000000000000000" pitchFamily="2" charset="2"/>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Categorization of VF factors</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Five functional categories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Adherence, exoenzymes, host immune evasion, iron uptake and metabolism, toxins</a:t>
            </a: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11268" name="Picture 4" descr="Schematic representation of pJOR_blaZ plasmid identified from the MRSA... |  Download Scientific Diagram">
            <a:extLst>
              <a:ext uri="{FF2B5EF4-FFF2-40B4-BE49-F238E27FC236}">
                <a16:creationId xmlns:a16="http://schemas.microsoft.com/office/drawing/2014/main" id="{6C355DE1-3006-614F-10E9-767AC72C1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95" r="19547"/>
          <a:stretch/>
        </p:blipFill>
        <p:spPr bwMode="auto">
          <a:xfrm>
            <a:off x="9088875" y="1390386"/>
            <a:ext cx="2119720" cy="1897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A3884D-CDDB-0AA7-B478-1ED81E48AF48}"/>
              </a:ext>
            </a:extLst>
          </p:cNvPr>
          <p:cNvSpPr txBox="1"/>
          <p:nvPr/>
        </p:nvSpPr>
        <p:spPr>
          <a:xfrm>
            <a:off x="8076474" y="3333034"/>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Gaber et al., 2024</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272" name="Picture 8" descr="Coagulase test">
            <a:extLst>
              <a:ext uri="{FF2B5EF4-FFF2-40B4-BE49-F238E27FC236}">
                <a16:creationId xmlns:a16="http://schemas.microsoft.com/office/drawing/2014/main" id="{02F8E9A2-0A60-9D33-DA30-3AA2479D8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4448438"/>
            <a:ext cx="1484720" cy="989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AA43FB-7F04-D06E-273B-2611558CA557}"/>
              </a:ext>
            </a:extLst>
          </p:cNvPr>
          <p:cNvSpPr txBox="1"/>
          <p:nvPr/>
        </p:nvSpPr>
        <p:spPr>
          <a:xfrm>
            <a:off x="8324340" y="5438251"/>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Vetbact.org</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674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Statistical analyses</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1040496" y="1317336"/>
            <a:ext cx="10246339" cy="497262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Descriptive statistics</a:t>
            </a:r>
          </a:p>
          <a:p>
            <a:pPr>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Describe parity, DIM, quarter location, avg. SCC for </a:t>
            </a:r>
            <a:r>
              <a:rPr lang="en-US" sz="18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a:t>
            </a:r>
            <a:r>
              <a:rPr lang="en-US" sz="18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groups</a:t>
            </a:r>
          </a:p>
          <a:p>
            <a:pPr>
              <a:buSzPct val="75000"/>
              <a:buFont typeface="Wingdings" panose="05000000000000000000" pitchFamily="2" charset="2"/>
              <a:buChar char="§"/>
            </a:pP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Mann Whitney U test, Fisher’s Exact test used to compare metrics</a:t>
            </a:r>
          </a:p>
          <a:p>
            <a:pPr>
              <a:buSzPct val="75000"/>
              <a:buFont typeface="Wingdings" panose="05000000000000000000" pitchFamily="2" charset="2"/>
              <a:buChar char="§"/>
            </a:pPr>
            <a:endPar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Mixed-effects logistic regression models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Separate models where predictor was: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Strain type (ST)</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ST cluster</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ARG carriage</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Number of VF identified</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All models: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Outcome variable = SCS of a quarter on a given day; quarter-day IMI status = main predictor</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Random intercept for herd</a:t>
            </a: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52055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A372AB-32A7-8D48-AB15-AA99B296DED3}"/>
              </a:ext>
            </a:extLst>
          </p:cNvPr>
          <p:cNvSpPr/>
          <p:nvPr/>
        </p:nvSpPr>
        <p:spPr>
          <a:xfrm>
            <a:off x="2054450" y="2967335"/>
            <a:ext cx="808311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General organic background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77525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599A4-B141-0B43-C789-296CE70D72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7002" y="1097280"/>
            <a:ext cx="7557995" cy="3782631"/>
          </a:xfrm>
          <a:prstGeom prst="rect">
            <a:avLst/>
          </a:prstGeom>
          <a:noFill/>
        </p:spPr>
      </p:pic>
    </p:spTree>
    <p:extLst>
      <p:ext uri="{BB962C8B-B14F-4D97-AF65-F5344CB8AC3E}">
        <p14:creationId xmlns:p14="http://schemas.microsoft.com/office/powerpoint/2010/main" val="3865311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F4B939D-0387-E900-10D3-2DE8461F029C}"/>
              </a:ext>
            </a:extLst>
          </p:cNvPr>
          <p:cNvGraphicFramePr>
            <a:graphicFrameLocks noGrp="1"/>
          </p:cNvGraphicFramePr>
          <p:nvPr>
            <p:extLst>
              <p:ext uri="{D42A27DB-BD31-4B8C-83A1-F6EECF244321}">
                <p14:modId xmlns:p14="http://schemas.microsoft.com/office/powerpoint/2010/main" val="3514488878"/>
              </p:ext>
            </p:extLst>
          </p:nvPr>
        </p:nvGraphicFramePr>
        <p:xfrm>
          <a:off x="838200" y="1618009"/>
          <a:ext cx="10515600" cy="2901193"/>
        </p:xfrm>
        <a:graphic>
          <a:graphicData uri="http://schemas.openxmlformats.org/drawingml/2006/table">
            <a:tbl>
              <a:tblPr firstRow="1" firstCol="1" bandRow="1"/>
              <a:tblGrid>
                <a:gridCol w="2225101">
                  <a:extLst>
                    <a:ext uri="{9D8B030D-6E8A-4147-A177-3AD203B41FA5}">
                      <a16:colId xmlns:a16="http://schemas.microsoft.com/office/drawing/2014/main" val="3530605006"/>
                    </a:ext>
                  </a:extLst>
                </a:gridCol>
                <a:gridCol w="3482767">
                  <a:extLst>
                    <a:ext uri="{9D8B030D-6E8A-4147-A177-3AD203B41FA5}">
                      <a16:colId xmlns:a16="http://schemas.microsoft.com/office/drawing/2014/main" val="1692984675"/>
                    </a:ext>
                  </a:extLst>
                </a:gridCol>
                <a:gridCol w="4807732">
                  <a:extLst>
                    <a:ext uri="{9D8B030D-6E8A-4147-A177-3AD203B41FA5}">
                      <a16:colId xmlns:a16="http://schemas.microsoft.com/office/drawing/2014/main" val="1214417388"/>
                    </a:ext>
                  </a:extLst>
                </a:gridCol>
              </a:tblGrid>
              <a:tr h="184150">
                <a:tc gridSpan="3">
                  <a:txBody>
                    <a:bodyPr/>
                    <a:lstStyle/>
                    <a:p>
                      <a:pPr marL="0" marR="0">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1. Diversity of RAPD types causing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persistently high and low SCC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intramammary infections</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by farm.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IMI was considered persistent if it had ≥ 2 quarter-day observations (from sequential sampling events approximately 30 days apart) and it was infected with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only for all quarter-day observations. Persistent IMI were then selected where all quarter-day observations had an associated SCC of ≥200,000 cells/mL or &lt;200,000 cells/</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mL.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All isolates associated with each IMI were strain-typed using RAPD to ensure persistency; 74 out of 75 IMI were found to be caused by the same strain of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9821486"/>
                  </a:ext>
                </a:extLst>
              </a:tr>
              <a:tr h="257175">
                <a:tc>
                  <a:txBody>
                    <a:bodyPr/>
                    <a:lstStyle/>
                    <a:p>
                      <a:pPr marL="0" marR="0" algn="ctr">
                        <a:lnSpc>
                          <a:spcPct val="107000"/>
                        </a:lnSpc>
                        <a:spcBef>
                          <a:spcPts val="0"/>
                        </a:spcBef>
                        <a:spcAft>
                          <a:spcPts val="0"/>
                        </a:spcAf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Farm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persistent IMI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RAPD types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503774062"/>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65398771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2270317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526522777"/>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234876119"/>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F</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270766967"/>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371818866"/>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H</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681952475"/>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70375398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J</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92647456"/>
                  </a:ext>
                </a:extLst>
              </a:tr>
            </a:tbl>
          </a:graphicData>
        </a:graphic>
      </p:graphicFrame>
    </p:spTree>
    <p:extLst>
      <p:ext uri="{BB962C8B-B14F-4D97-AF65-F5344CB8AC3E}">
        <p14:creationId xmlns:p14="http://schemas.microsoft.com/office/powerpoint/2010/main" val="289049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B0EA67E-ABD3-872E-47C3-C720ABB4CDB3}"/>
              </a:ext>
            </a:extLst>
          </p:cNvPr>
          <p:cNvGraphicFramePr>
            <a:graphicFrameLocks noGrp="1"/>
          </p:cNvGraphicFramePr>
          <p:nvPr>
            <p:extLst>
              <p:ext uri="{D42A27DB-BD31-4B8C-83A1-F6EECF244321}">
                <p14:modId xmlns:p14="http://schemas.microsoft.com/office/powerpoint/2010/main" val="1678587636"/>
              </p:ext>
            </p:extLst>
          </p:nvPr>
        </p:nvGraphicFramePr>
        <p:xfrm>
          <a:off x="3467739" y="1253329"/>
          <a:ext cx="5128506" cy="4351341"/>
        </p:xfrm>
        <a:graphic>
          <a:graphicData uri="http://schemas.openxmlformats.org/drawingml/2006/table">
            <a:tbl>
              <a:tblPr firstRow="1" firstCol="1" bandRow="1"/>
              <a:tblGrid>
                <a:gridCol w="1281852">
                  <a:extLst>
                    <a:ext uri="{9D8B030D-6E8A-4147-A177-3AD203B41FA5}">
                      <a16:colId xmlns:a16="http://schemas.microsoft.com/office/drawing/2014/main" val="3138027225"/>
                    </a:ext>
                  </a:extLst>
                </a:gridCol>
                <a:gridCol w="1281852">
                  <a:extLst>
                    <a:ext uri="{9D8B030D-6E8A-4147-A177-3AD203B41FA5}">
                      <a16:colId xmlns:a16="http://schemas.microsoft.com/office/drawing/2014/main" val="2902207830"/>
                    </a:ext>
                  </a:extLst>
                </a:gridCol>
                <a:gridCol w="1282401">
                  <a:extLst>
                    <a:ext uri="{9D8B030D-6E8A-4147-A177-3AD203B41FA5}">
                      <a16:colId xmlns:a16="http://schemas.microsoft.com/office/drawing/2014/main" val="1518433266"/>
                    </a:ext>
                  </a:extLst>
                </a:gridCol>
                <a:gridCol w="1282401">
                  <a:extLst>
                    <a:ext uri="{9D8B030D-6E8A-4147-A177-3AD203B41FA5}">
                      <a16:colId xmlns:a16="http://schemas.microsoft.com/office/drawing/2014/main" val="3012021255"/>
                    </a:ext>
                  </a:extLst>
                </a:gridCol>
              </a:tblGrid>
              <a:tr h="1513156">
                <a:tc gridSpan="4">
                  <a:txBody>
                    <a:bodyPr/>
                    <a:lstStyle/>
                    <a:p>
                      <a:pPr marL="0" marR="0">
                        <a:lnSpc>
                          <a:spcPct val="107000"/>
                        </a:lnSpc>
                        <a:spcBef>
                          <a:spcPts val="0"/>
                        </a:spcBef>
                        <a:spcAft>
                          <a:spcPts val="0"/>
                        </a:spcAft>
                      </a:pPr>
                      <a:r>
                        <a:rPr lang="en-US"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2. Number of </a:t>
                      </a:r>
                      <a:r>
                        <a:rPr lang="en-US" sz="10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associated</a:t>
                      </a:r>
                      <a:r>
                        <a:rPr lang="en-US" sz="10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 belonging to each strain type (ST; as determined by multilocus sequence typing), stratified by SCC category. All isolates in the HIGH category come from IMI which had an SCC of ≥200,000 cells/mL associated with all quarter-day observations, and all isolates in the LOW category come from IMI which had an SCC of &lt;200,000 cells/mL associated with all quarter-day observations. A phylogenetic tree was constructed from concatenated nucleotide sequence data for the study isolates as well as 386 publicly-available concatenated MLST sequences for </a:t>
                      </a:r>
                      <a:r>
                        <a:rPr lang="en-US" sz="10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0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Study isolates which grouped together with a bootstrap value of ≥65% were classified as ST clusters.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0981722"/>
                  </a:ext>
                </a:extLst>
              </a:tr>
              <a:tr h="291255">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Strain type</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ST cluster</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No. isolates</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1556366541"/>
                  </a:ext>
                </a:extLst>
              </a:tr>
              <a:tr h="296192">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4171492850"/>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2550710917"/>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87890988"/>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2977850799"/>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136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3418884364"/>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3712067204"/>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177*</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2071096085"/>
                  </a:ext>
                </a:extLst>
              </a:tr>
              <a:tr h="160767">
                <a:tc>
                  <a:txBody>
                    <a:bodyPr/>
                    <a:lstStyle/>
                    <a:p>
                      <a:pPr marL="0" marR="0" algn="r">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644725265"/>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1666236878"/>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1009135024"/>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1459699095"/>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174*</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3638456171"/>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815570984"/>
                  </a:ext>
                </a:extLst>
              </a:tr>
              <a:tr h="160767">
                <a:tc>
                  <a:txBody>
                    <a:bodyPr/>
                    <a:lstStyle/>
                    <a:p>
                      <a:pPr marL="0" marR="0">
                        <a:lnSpc>
                          <a:spcPct val="107000"/>
                        </a:lnSpc>
                        <a:spcBef>
                          <a:spcPts val="0"/>
                        </a:spcBef>
                        <a:spcAft>
                          <a:spcPts val="0"/>
                        </a:spcAft>
                      </a:pPr>
                      <a:r>
                        <a:rPr lang="en-US" sz="10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0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0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extLst>
                  <a:ext uri="{0D108BD9-81ED-4DB2-BD59-A6C34878D82A}">
                    <a16:rowId xmlns:a16="http://schemas.microsoft.com/office/drawing/2014/main" val="3804619656"/>
                  </a:ext>
                </a:extLst>
              </a:tr>
              <a:tr h="160767">
                <a:tc gridSpan="4">
                  <a:txBody>
                    <a:bodyPr/>
                    <a:lstStyle/>
                    <a:p>
                      <a:pPr marL="0" marR="0">
                        <a:lnSpc>
                          <a:spcPct val="107000"/>
                        </a:lnSpc>
                        <a:spcBef>
                          <a:spcPts val="0"/>
                        </a:spcBef>
                        <a:spcAft>
                          <a:spcPts val="0"/>
                        </a:spcAft>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Indicates a novel strain type of </a:t>
                      </a:r>
                      <a:r>
                        <a:rPr lang="en-US" sz="10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not previously identified in </a:t>
                      </a:r>
                      <a:r>
                        <a:rPr lang="en-US" sz="1000" kern="100" dirty="0" err="1">
                          <a:effectLst/>
                          <a:latin typeface="Times New Roman" panose="02020603050405020304" pitchFamily="18" charset="0"/>
                          <a:ea typeface="Calibri" panose="020F0502020204030204" pitchFamily="34" charset="0"/>
                          <a:cs typeface="Times New Roman" panose="02020603050405020304" pitchFamily="18" charset="0"/>
                        </a:rPr>
                        <a:t>PubMLST</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2376270"/>
                  </a:ext>
                </a:extLst>
              </a:tr>
            </a:tbl>
          </a:graphicData>
        </a:graphic>
      </p:graphicFrame>
    </p:spTree>
    <p:extLst>
      <p:ext uri="{BB962C8B-B14F-4D97-AF65-F5344CB8AC3E}">
        <p14:creationId xmlns:p14="http://schemas.microsoft.com/office/powerpoint/2010/main" val="200555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736B181-60C7-88B9-F948-0205A44897A6}"/>
              </a:ext>
            </a:extLst>
          </p:cNvPr>
          <p:cNvGraphicFramePr>
            <a:graphicFrameLocks noGrp="1"/>
          </p:cNvGraphicFramePr>
          <p:nvPr>
            <p:extLst>
              <p:ext uri="{D42A27DB-BD31-4B8C-83A1-F6EECF244321}">
                <p14:modId xmlns:p14="http://schemas.microsoft.com/office/powerpoint/2010/main" val="688026071"/>
              </p:ext>
            </p:extLst>
          </p:nvPr>
        </p:nvGraphicFramePr>
        <p:xfrm>
          <a:off x="3838575" y="1668843"/>
          <a:ext cx="4514850" cy="3275013"/>
        </p:xfrm>
        <a:graphic>
          <a:graphicData uri="http://schemas.openxmlformats.org/drawingml/2006/table">
            <a:tbl>
              <a:tblPr firstRow="1" firstCol="1" bandRow="1"/>
              <a:tblGrid>
                <a:gridCol w="1033145">
                  <a:extLst>
                    <a:ext uri="{9D8B030D-6E8A-4147-A177-3AD203B41FA5}">
                      <a16:colId xmlns:a16="http://schemas.microsoft.com/office/drawing/2014/main" val="2435402745"/>
                    </a:ext>
                  </a:extLst>
                </a:gridCol>
                <a:gridCol w="1033145">
                  <a:extLst>
                    <a:ext uri="{9D8B030D-6E8A-4147-A177-3AD203B41FA5}">
                      <a16:colId xmlns:a16="http://schemas.microsoft.com/office/drawing/2014/main" val="3344956256"/>
                    </a:ext>
                  </a:extLst>
                </a:gridCol>
                <a:gridCol w="2448560">
                  <a:extLst>
                    <a:ext uri="{9D8B030D-6E8A-4147-A177-3AD203B41FA5}">
                      <a16:colId xmlns:a16="http://schemas.microsoft.com/office/drawing/2014/main" val="469961777"/>
                    </a:ext>
                  </a:extLst>
                </a:gridCol>
              </a:tblGrid>
              <a:tr h="337185">
                <a:tc gridSpan="3">
                  <a:txBody>
                    <a:bodyPr/>
                    <a:lstStyle/>
                    <a:p>
                      <a:pPr marL="0" marR="0">
                        <a:lnSpc>
                          <a:spcPct val="107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3. </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blaZ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gene carriage by strain type (as determined by multilocus sequence typing) and ST cluster for 30 </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associated</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1432747"/>
                  </a:ext>
                </a:extLst>
              </a:tr>
              <a:tr h="411480">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Strain type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ST cluster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Prop. isolates + for </a:t>
                      </a:r>
                      <a:r>
                        <a:rPr lang="en-US" sz="1200" i="1" kern="100">
                          <a:effectLst/>
                          <a:latin typeface="Times New Roman" panose="02020603050405020304" pitchFamily="18" charset="0"/>
                          <a:ea typeface="Calibri" panose="020F0502020204030204" pitchFamily="34" charset="0"/>
                          <a:cs typeface="Times New Roman" panose="02020603050405020304" pitchFamily="18" charset="0"/>
                        </a:rPr>
                        <a:t>blaZ </a:t>
                      </a: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469225268"/>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4/9 (44%)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349090054"/>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49207042"/>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52911541"/>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27469561"/>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689124932"/>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402932370"/>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793965358"/>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184309454"/>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0214386"/>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606023070"/>
                  </a:ext>
                </a:extLst>
              </a:tr>
            </a:tbl>
          </a:graphicData>
        </a:graphic>
      </p:graphicFrame>
    </p:spTree>
    <p:extLst>
      <p:ext uri="{BB962C8B-B14F-4D97-AF65-F5344CB8AC3E}">
        <p14:creationId xmlns:p14="http://schemas.microsoft.com/office/powerpoint/2010/main" val="3141668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35F6346-21BF-F380-F5A0-31132A5F9FDC}"/>
              </a:ext>
            </a:extLst>
          </p:cNvPr>
          <p:cNvGraphicFramePr>
            <a:graphicFrameLocks noGrp="1"/>
          </p:cNvGraphicFramePr>
          <p:nvPr>
            <p:extLst>
              <p:ext uri="{D42A27DB-BD31-4B8C-83A1-F6EECF244321}">
                <p14:modId xmlns:p14="http://schemas.microsoft.com/office/powerpoint/2010/main" val="1837566021"/>
              </p:ext>
            </p:extLst>
          </p:nvPr>
        </p:nvGraphicFramePr>
        <p:xfrm>
          <a:off x="2670242" y="422334"/>
          <a:ext cx="6851515" cy="6013331"/>
        </p:xfrm>
        <a:graphic>
          <a:graphicData uri="http://schemas.openxmlformats.org/drawingml/2006/table">
            <a:tbl>
              <a:tblPr firstRow="1" firstCol="1" bandRow="1"/>
              <a:tblGrid>
                <a:gridCol w="1385376">
                  <a:extLst>
                    <a:ext uri="{9D8B030D-6E8A-4147-A177-3AD203B41FA5}">
                      <a16:colId xmlns:a16="http://schemas.microsoft.com/office/drawing/2014/main" val="1791560062"/>
                    </a:ext>
                  </a:extLst>
                </a:gridCol>
                <a:gridCol w="3094144">
                  <a:extLst>
                    <a:ext uri="{9D8B030D-6E8A-4147-A177-3AD203B41FA5}">
                      <a16:colId xmlns:a16="http://schemas.microsoft.com/office/drawing/2014/main" val="273203320"/>
                    </a:ext>
                  </a:extLst>
                </a:gridCol>
                <a:gridCol w="687891">
                  <a:extLst>
                    <a:ext uri="{9D8B030D-6E8A-4147-A177-3AD203B41FA5}">
                      <a16:colId xmlns:a16="http://schemas.microsoft.com/office/drawing/2014/main" val="2763960781"/>
                    </a:ext>
                  </a:extLst>
                </a:gridCol>
                <a:gridCol w="842737">
                  <a:extLst>
                    <a:ext uri="{9D8B030D-6E8A-4147-A177-3AD203B41FA5}">
                      <a16:colId xmlns:a16="http://schemas.microsoft.com/office/drawing/2014/main" val="2783450025"/>
                    </a:ext>
                  </a:extLst>
                </a:gridCol>
                <a:gridCol w="841367">
                  <a:extLst>
                    <a:ext uri="{9D8B030D-6E8A-4147-A177-3AD203B41FA5}">
                      <a16:colId xmlns:a16="http://schemas.microsoft.com/office/drawing/2014/main" val="604958126"/>
                    </a:ext>
                  </a:extLst>
                </a:gridCol>
              </a:tblGrid>
              <a:tr h="391204">
                <a:tc gridSpan="5">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Table 4. Presence of potential virulence factors and related genes for 30 </a:t>
                      </a: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stratified by SCC category. </a:t>
                      </a:r>
                      <a:r>
                        <a:rPr lang="en-US" sz="3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isolates in the HIGH category (n = 15) come from IMI which had an SCC of ≥200,000 cells/mL associated with all quarter-day observations, and all isolates in the LOW (n = 15) category come from IMI which had an SCC of &lt;200,000 cells/mL associated with all quarter-day observations. Grouping scheme adapted from Naushad et al., 2019. Bolded virulence factors with an asterisk represent related genes that were unique to an SCC category.</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3031153"/>
                  </a:ext>
                </a:extLst>
              </a:tr>
              <a:tr h="121811">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of virulence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gridSpan="2">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72950573"/>
                  </a:ext>
                </a:extLst>
              </a:tr>
              <a:tr h="131747">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Adherence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Virulence factor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3276489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Autolysin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atl</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7276128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Biofilm-associated surface protein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bap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 (93.3)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5071273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7828148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27263790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6756431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6508095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39558316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sdrG</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5865993"/>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Host immune evasion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8324284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0425198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capJ</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583651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29928588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capO</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9010833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8284522"/>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complement inhibitor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scn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78222372"/>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Iron uptake and metabolism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3558553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246570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026297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036312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isdF</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72746014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isdG</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35401574"/>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isdI</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889129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B synthesis-related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sbnA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9367489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420920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934064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46531815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19514739"/>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22311371"/>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00678388"/>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82544070"/>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Exoenzymes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52820851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Adenosine synthase 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0357924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Aureolysin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aur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464561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Staphylocoagulase*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coa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138198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geh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16530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lip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9149607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Thermonuclease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nuc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61409499"/>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von Willebrand factor-binding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vWbp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17047304"/>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36955579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52047513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2935469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86047669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3678407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(66.7)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8044746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442865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1739814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4779131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4912976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013572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94137007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5536947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9221275"/>
                  </a:ext>
                </a:extLst>
              </a:tr>
              <a:tr h="131747">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Phenol             soluble modulins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5403001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64252622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PSMB2</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742245885"/>
                  </a:ext>
                </a:extLst>
              </a:tr>
              <a:tr h="75481">
                <a:tc>
                  <a:txBody>
                    <a:bodyPr/>
                    <a:lstStyle/>
                    <a:p>
                      <a:pPr marL="0" marR="0" algn="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560833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445175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97861085"/>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150078729"/>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Hemolysins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41019251"/>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β-hemolysin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hlb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18534998"/>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Exfoliative 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151156437"/>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Exfoliative toxin type 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etc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0440211"/>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95051211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701257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0528072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67521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2931968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337146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esxA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6122490"/>
                  </a:ext>
                </a:extLst>
              </a:tr>
            </a:tbl>
          </a:graphicData>
        </a:graphic>
      </p:graphicFrame>
    </p:spTree>
    <p:extLst>
      <p:ext uri="{BB962C8B-B14F-4D97-AF65-F5344CB8AC3E}">
        <p14:creationId xmlns:p14="http://schemas.microsoft.com/office/powerpoint/2010/main" val="180596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65EC3C-F676-05EA-17A1-5B131C3B9C03}"/>
              </a:ext>
            </a:extLst>
          </p:cNvPr>
          <p:cNvGrpSpPr/>
          <p:nvPr/>
        </p:nvGrpSpPr>
        <p:grpSpPr>
          <a:xfrm>
            <a:off x="2399653" y="931451"/>
            <a:ext cx="7392693" cy="5861894"/>
            <a:chOff x="2299854" y="931451"/>
            <a:chExt cx="7392693" cy="5861894"/>
          </a:xfrm>
        </p:grpSpPr>
        <p:grpSp>
          <p:nvGrpSpPr>
            <p:cNvPr id="23" name="Group 22">
              <a:extLst>
                <a:ext uri="{FF2B5EF4-FFF2-40B4-BE49-F238E27FC236}">
                  <a16:creationId xmlns:a16="http://schemas.microsoft.com/office/drawing/2014/main" id="{E127CE13-8FDE-8FF6-09A6-0701CFB5ECF0}"/>
                </a:ext>
              </a:extLst>
            </p:cNvPr>
            <p:cNvGrpSpPr/>
            <p:nvPr/>
          </p:nvGrpSpPr>
          <p:grpSpPr>
            <a:xfrm>
              <a:off x="2299854" y="1306945"/>
              <a:ext cx="7315200" cy="5486400"/>
              <a:chOff x="2438400" y="1554210"/>
              <a:chExt cx="7315200" cy="5486400"/>
            </a:xfrm>
          </p:grpSpPr>
          <p:pic>
            <p:nvPicPr>
              <p:cNvPr id="9" name="Picture 8">
                <a:extLst>
                  <a:ext uri="{FF2B5EF4-FFF2-40B4-BE49-F238E27FC236}">
                    <a16:creationId xmlns:a16="http://schemas.microsoft.com/office/drawing/2014/main" id="{1A749382-3FD1-073D-4A14-49261A7BB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54210"/>
                <a:ext cx="7315200" cy="5486400"/>
              </a:xfrm>
              <a:prstGeom prst="rect">
                <a:avLst/>
              </a:prstGeom>
            </p:spPr>
          </p:pic>
          <p:sp>
            <p:nvSpPr>
              <p:cNvPr id="10" name="TextBox 9">
                <a:extLst>
                  <a:ext uri="{FF2B5EF4-FFF2-40B4-BE49-F238E27FC236}">
                    <a16:creationId xmlns:a16="http://schemas.microsoft.com/office/drawing/2014/main" id="{ECC211B8-BAE1-8A8E-0492-9B5EDD17327E}"/>
                  </a:ext>
                </a:extLst>
              </p:cNvPr>
              <p:cNvSpPr txBox="1"/>
              <p:nvPr/>
            </p:nvSpPr>
            <p:spPr>
              <a:xfrm>
                <a:off x="4795433" y="3184962"/>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9</a:t>
                </a:r>
              </a:p>
            </p:txBody>
          </p:sp>
          <p:sp>
            <p:nvSpPr>
              <p:cNvPr id="11" name="TextBox 10">
                <a:extLst>
                  <a:ext uri="{FF2B5EF4-FFF2-40B4-BE49-F238E27FC236}">
                    <a16:creationId xmlns:a16="http://schemas.microsoft.com/office/drawing/2014/main" id="{47606134-819F-37C7-F51C-0F23A4CC9C79}"/>
                  </a:ext>
                </a:extLst>
              </p:cNvPr>
              <p:cNvSpPr txBox="1"/>
              <p:nvPr/>
            </p:nvSpPr>
            <p:spPr>
              <a:xfrm>
                <a:off x="4795434" y="4812251"/>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11</a:t>
                </a:r>
              </a:p>
            </p:txBody>
          </p:sp>
          <p:sp>
            <p:nvSpPr>
              <p:cNvPr id="12" name="TextBox 11">
                <a:extLst>
                  <a:ext uri="{FF2B5EF4-FFF2-40B4-BE49-F238E27FC236}">
                    <a16:creationId xmlns:a16="http://schemas.microsoft.com/office/drawing/2014/main" id="{1C782CA1-615E-0CDD-CD15-ABFD7CBE1465}"/>
                  </a:ext>
                </a:extLst>
              </p:cNvPr>
              <p:cNvSpPr txBox="1"/>
              <p:nvPr/>
            </p:nvSpPr>
            <p:spPr>
              <a:xfrm>
                <a:off x="7701848" y="3163817"/>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6</a:t>
                </a:r>
              </a:p>
            </p:txBody>
          </p:sp>
          <p:sp>
            <p:nvSpPr>
              <p:cNvPr id="13" name="TextBox 12">
                <a:extLst>
                  <a:ext uri="{FF2B5EF4-FFF2-40B4-BE49-F238E27FC236}">
                    <a16:creationId xmlns:a16="http://schemas.microsoft.com/office/drawing/2014/main" id="{C5E8F904-A084-BA54-43E8-6102B8DA934D}"/>
                  </a:ext>
                </a:extLst>
              </p:cNvPr>
              <p:cNvSpPr txBox="1"/>
              <p:nvPr/>
            </p:nvSpPr>
            <p:spPr>
              <a:xfrm>
                <a:off x="7701849" y="5082125"/>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4</a:t>
                </a:r>
              </a:p>
            </p:txBody>
          </p:sp>
          <p:sp>
            <p:nvSpPr>
              <p:cNvPr id="15" name="TextBox 14">
                <a:extLst>
                  <a:ext uri="{FF2B5EF4-FFF2-40B4-BE49-F238E27FC236}">
                    <a16:creationId xmlns:a16="http://schemas.microsoft.com/office/drawing/2014/main" id="{E76B986C-8804-AD25-2F0F-9BF6BBF8ACE6}"/>
                  </a:ext>
                </a:extLst>
              </p:cNvPr>
              <p:cNvSpPr txBox="1"/>
              <p:nvPr/>
            </p:nvSpPr>
            <p:spPr>
              <a:xfrm>
                <a:off x="4879293" y="2096751"/>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631EE13-E3F1-C320-ABBE-2099595679AE}"/>
                  </a:ext>
                </a:extLst>
              </p:cNvPr>
              <p:cNvSpPr txBox="1"/>
              <p:nvPr/>
            </p:nvSpPr>
            <p:spPr>
              <a:xfrm>
                <a:off x="7726791" y="2145228"/>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0997AD9-22E8-158F-B8AA-AA23509DD0DA}"/>
                  </a:ext>
                </a:extLst>
              </p:cNvPr>
              <p:cNvSpPr txBox="1"/>
              <p:nvPr/>
            </p:nvSpPr>
            <p:spPr>
              <a:xfrm rot="16200000">
                <a:off x="2703429" y="4551031"/>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Low</a:t>
                </a:r>
              </a:p>
            </p:txBody>
          </p:sp>
          <p:sp>
            <p:nvSpPr>
              <p:cNvPr id="18" name="TextBox 17">
                <a:extLst>
                  <a:ext uri="{FF2B5EF4-FFF2-40B4-BE49-F238E27FC236}">
                    <a16:creationId xmlns:a16="http://schemas.microsoft.com/office/drawing/2014/main" id="{4F9B45BB-7D38-0650-E956-3EE03BD2528C}"/>
                  </a:ext>
                </a:extLst>
              </p:cNvPr>
              <p:cNvSpPr txBox="1"/>
              <p:nvPr/>
            </p:nvSpPr>
            <p:spPr>
              <a:xfrm rot="16200000">
                <a:off x="2685903" y="2801387"/>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High</a:t>
                </a:r>
              </a:p>
            </p:txBody>
          </p:sp>
          <p:sp>
            <p:nvSpPr>
              <p:cNvPr id="19" name="TextBox 18">
                <a:extLst>
                  <a:ext uri="{FF2B5EF4-FFF2-40B4-BE49-F238E27FC236}">
                    <a16:creationId xmlns:a16="http://schemas.microsoft.com/office/drawing/2014/main" id="{C452BB10-413E-01E4-8C84-6B4770CDB4FC}"/>
                  </a:ext>
                </a:extLst>
              </p:cNvPr>
              <p:cNvSpPr txBox="1"/>
              <p:nvPr/>
            </p:nvSpPr>
            <p:spPr>
              <a:xfrm rot="16200000">
                <a:off x="1531152" y="3818619"/>
                <a:ext cx="2515274" cy="523220"/>
              </a:xfrm>
              <a:prstGeom prst="rect">
                <a:avLst/>
              </a:prstGeom>
              <a:solidFill>
                <a:schemeClr val="bg1"/>
              </a:solidFill>
            </p:spPr>
            <p:txBody>
              <a:bodyPr wrap="square" rtlCol="0">
                <a:spAutoFit/>
              </a:bodyPr>
              <a:lstStyle/>
              <a:p>
                <a:r>
                  <a:rPr lang="en-US" sz="2800" dirty="0">
                    <a:ln>
                      <a:solidFill>
                        <a:schemeClr val="tx1"/>
                      </a:solidFill>
                    </a:ln>
                    <a:latin typeface="Arial" panose="020B0604020202020204" pitchFamily="34" charset="0"/>
                    <a:cs typeface="Arial" panose="020B0604020202020204" pitchFamily="34" charset="0"/>
                  </a:rPr>
                  <a:t>SCC category</a:t>
                </a:r>
              </a:p>
            </p:txBody>
          </p:sp>
          <p:sp>
            <p:nvSpPr>
              <p:cNvPr id="20" name="Rectangle 19">
                <a:extLst>
                  <a:ext uri="{FF2B5EF4-FFF2-40B4-BE49-F238E27FC236}">
                    <a16:creationId xmlns:a16="http://schemas.microsoft.com/office/drawing/2014/main" id="{7B1CB052-64C6-7866-F01A-6DD35B0E0F98}"/>
                  </a:ext>
                </a:extLst>
              </p:cNvPr>
              <p:cNvSpPr/>
              <p:nvPr/>
            </p:nvSpPr>
            <p:spPr>
              <a:xfrm>
                <a:off x="4826992" y="6253506"/>
                <a:ext cx="2743422" cy="327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C6CCE99-BF3A-243D-C724-6F9C6DE40692}"/>
                  </a:ext>
                </a:extLst>
              </p:cNvPr>
              <p:cNvSpPr/>
              <p:nvPr/>
            </p:nvSpPr>
            <p:spPr>
              <a:xfrm>
                <a:off x="3839292" y="1619228"/>
                <a:ext cx="5134391"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89E7AC87-7D8D-C6C1-FEB3-85BAFD2FC7C3}"/>
                </a:ext>
              </a:extLst>
            </p:cNvPr>
            <p:cNvSpPr txBox="1"/>
            <p:nvPr/>
          </p:nvSpPr>
          <p:spPr>
            <a:xfrm>
              <a:off x="2843335" y="931451"/>
              <a:ext cx="6849212" cy="584775"/>
            </a:xfrm>
            <a:prstGeom prst="rect">
              <a:avLst/>
            </a:prstGeom>
            <a:solidFill>
              <a:schemeClr val="bg1"/>
            </a:solidFill>
          </p:spPr>
          <p:txBody>
            <a:bodyPr wrap="square" rtlCol="0">
              <a:spAutoFit/>
            </a:bodyPr>
            <a:lstStyle/>
            <a:p>
              <a:r>
                <a:rPr lang="en-US" sz="3200" dirty="0">
                  <a:ln>
                    <a:solidFill>
                      <a:schemeClr val="tx1"/>
                    </a:solidFill>
                  </a:ln>
                  <a:latin typeface="Arial" panose="020B0604020202020204" pitchFamily="34" charset="0"/>
                  <a:cs typeface="Arial" panose="020B0604020202020204" pitchFamily="34" charset="0"/>
                </a:rPr>
                <a:t>Carriage of </a:t>
              </a:r>
              <a:r>
                <a:rPr lang="en-US" sz="3200" i="1" dirty="0" err="1">
                  <a:ln>
                    <a:solidFill>
                      <a:schemeClr val="tx1"/>
                    </a:solidFill>
                  </a:ln>
                  <a:latin typeface="Arial" panose="020B0604020202020204" pitchFamily="34" charset="0"/>
                  <a:cs typeface="Arial" panose="020B0604020202020204" pitchFamily="34" charset="0"/>
                </a:rPr>
                <a:t>blaZ</a:t>
              </a:r>
              <a:r>
                <a:rPr lang="en-US" sz="3200" i="1" dirty="0">
                  <a:ln>
                    <a:solidFill>
                      <a:schemeClr val="tx1"/>
                    </a:solidFill>
                  </a:ln>
                  <a:latin typeface="Arial" panose="020B0604020202020204" pitchFamily="34" charset="0"/>
                  <a:cs typeface="Arial" panose="020B0604020202020204" pitchFamily="34" charset="0"/>
                </a:rPr>
                <a:t> </a:t>
              </a:r>
              <a:r>
                <a:rPr lang="en-US" sz="3200" dirty="0">
                  <a:ln>
                    <a:solidFill>
                      <a:schemeClr val="tx1"/>
                    </a:solidFill>
                  </a:ln>
                  <a:latin typeface="Arial" panose="020B0604020202020204" pitchFamily="34" charset="0"/>
                  <a:cs typeface="Arial" panose="020B0604020202020204" pitchFamily="34" charset="0"/>
                </a:rPr>
                <a:t>by SCC category</a:t>
              </a:r>
            </a:p>
          </p:txBody>
        </p:sp>
      </p:grpSp>
    </p:spTree>
    <p:extLst>
      <p:ext uri="{BB962C8B-B14F-4D97-AF65-F5344CB8AC3E}">
        <p14:creationId xmlns:p14="http://schemas.microsoft.com/office/powerpoint/2010/main" val="1243774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Tree>
    <p:extLst>
      <p:ext uri="{BB962C8B-B14F-4D97-AF65-F5344CB8AC3E}">
        <p14:creationId xmlns:p14="http://schemas.microsoft.com/office/powerpoint/2010/main" val="3899924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
        <p:nvSpPr>
          <p:cNvPr id="2" name="Rectangle 1">
            <a:extLst>
              <a:ext uri="{FF2B5EF4-FFF2-40B4-BE49-F238E27FC236}">
                <a16:creationId xmlns:a16="http://schemas.microsoft.com/office/drawing/2014/main" id="{DD65FEFA-253B-25AB-6D9F-FA1BB0F2198A}"/>
              </a:ext>
            </a:extLst>
          </p:cNvPr>
          <p:cNvSpPr/>
          <p:nvPr/>
        </p:nvSpPr>
        <p:spPr>
          <a:xfrm>
            <a:off x="646546" y="1283855"/>
            <a:ext cx="9070109" cy="3694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3E32E58-5E94-B279-1318-86F0029970AB}"/>
              </a:ext>
            </a:extLst>
          </p:cNvPr>
          <p:cNvSpPr/>
          <p:nvPr/>
        </p:nvSpPr>
        <p:spPr>
          <a:xfrm>
            <a:off x="646546" y="1653309"/>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7AE717-1FBF-D94D-C233-63737EC0146C}"/>
              </a:ext>
            </a:extLst>
          </p:cNvPr>
          <p:cNvSpPr/>
          <p:nvPr/>
        </p:nvSpPr>
        <p:spPr>
          <a:xfrm>
            <a:off x="646546" y="1907310"/>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33534AB-2FF7-274B-AC70-B720DF388C4A}"/>
              </a:ext>
            </a:extLst>
          </p:cNvPr>
          <p:cNvSpPr/>
          <p:nvPr/>
        </p:nvSpPr>
        <p:spPr>
          <a:xfrm>
            <a:off x="646546" y="2429166"/>
            <a:ext cx="9070109" cy="14223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C9918-8022-982E-A2DB-B4811D7ABCDE}"/>
              </a:ext>
            </a:extLst>
          </p:cNvPr>
          <p:cNvSpPr/>
          <p:nvPr/>
        </p:nvSpPr>
        <p:spPr>
          <a:xfrm>
            <a:off x="646546" y="3851564"/>
            <a:ext cx="9070109" cy="1145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247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B8FEB2E-363E-21C0-404A-6AFBCAC96359}"/>
              </a:ext>
            </a:extLst>
          </p:cNvPr>
          <p:cNvGraphicFramePr>
            <a:graphicFrameLocks noGrp="1"/>
          </p:cNvGraphicFramePr>
          <p:nvPr>
            <p:extLst>
              <p:ext uri="{D42A27DB-BD31-4B8C-83A1-F6EECF244321}">
                <p14:modId xmlns:p14="http://schemas.microsoft.com/office/powerpoint/2010/main" val="2658417252"/>
              </p:ext>
            </p:extLst>
          </p:nvPr>
        </p:nvGraphicFramePr>
        <p:xfrm>
          <a:off x="2653197" y="406399"/>
          <a:ext cx="6885606" cy="6216074"/>
        </p:xfrm>
        <a:graphic>
          <a:graphicData uri="http://schemas.openxmlformats.org/drawingml/2006/table">
            <a:tbl>
              <a:tblPr/>
              <a:tblGrid>
                <a:gridCol w="1142455">
                  <a:extLst>
                    <a:ext uri="{9D8B030D-6E8A-4147-A177-3AD203B41FA5}">
                      <a16:colId xmlns:a16="http://schemas.microsoft.com/office/drawing/2014/main" val="1927861822"/>
                    </a:ext>
                  </a:extLst>
                </a:gridCol>
                <a:gridCol w="658712">
                  <a:extLst>
                    <a:ext uri="{9D8B030D-6E8A-4147-A177-3AD203B41FA5}">
                      <a16:colId xmlns:a16="http://schemas.microsoft.com/office/drawing/2014/main" val="4105138434"/>
                    </a:ext>
                  </a:extLst>
                </a:gridCol>
                <a:gridCol w="946899">
                  <a:extLst>
                    <a:ext uri="{9D8B030D-6E8A-4147-A177-3AD203B41FA5}">
                      <a16:colId xmlns:a16="http://schemas.microsoft.com/office/drawing/2014/main" val="2437066025"/>
                    </a:ext>
                  </a:extLst>
                </a:gridCol>
                <a:gridCol w="1646782">
                  <a:extLst>
                    <a:ext uri="{9D8B030D-6E8A-4147-A177-3AD203B41FA5}">
                      <a16:colId xmlns:a16="http://schemas.microsoft.com/office/drawing/2014/main" val="3912415255"/>
                    </a:ext>
                  </a:extLst>
                </a:gridCol>
                <a:gridCol w="2490758">
                  <a:extLst>
                    <a:ext uri="{9D8B030D-6E8A-4147-A177-3AD203B41FA5}">
                      <a16:colId xmlns:a16="http://schemas.microsoft.com/office/drawing/2014/main" val="827174964"/>
                    </a:ext>
                  </a:extLst>
                </a:gridCol>
              </a:tblGrid>
              <a:tr h="800841">
                <a:tc gridSpan="5">
                  <a:txBody>
                    <a:bodyPr/>
                    <a:lstStyle/>
                    <a:p>
                      <a:pPr algn="l" fontAlgn="t"/>
                      <a:r>
                        <a:rPr lang="en-US" sz="1000" b="1" i="0" u="none" strike="noStrike" dirty="0">
                          <a:solidFill>
                            <a:srgbClr val="000000"/>
                          </a:solidFill>
                          <a:effectLst/>
                          <a:latin typeface="Times New Roman" panose="02020603050405020304" pitchFamily="18" charset="0"/>
                        </a:rPr>
                        <a:t>Table 6.1</a:t>
                      </a:r>
                      <a:r>
                        <a:rPr lang="en-US" sz="1000" b="0" i="0" u="none" strike="noStrike" dirty="0">
                          <a:solidFill>
                            <a:srgbClr val="000000"/>
                          </a:solidFill>
                          <a:effectLst/>
                          <a:latin typeface="Times New Roman" panose="02020603050405020304" pitchFamily="18" charset="0"/>
                        </a:rPr>
                        <a:t> Agreement between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gene carriage and phenotypic susceptibility (using agar dilution) to penicillin by strain type (ST; as determined by MLST) for 30 </a:t>
                      </a:r>
                      <a:r>
                        <a:rPr lang="en-US" sz="1000" b="0" i="1" u="none" strike="noStrike" dirty="0">
                          <a:solidFill>
                            <a:srgbClr val="000000"/>
                          </a:solidFill>
                          <a:effectLst/>
                          <a:latin typeface="Times New Roman" panose="02020603050405020304" pitchFamily="18" charset="0"/>
                        </a:rPr>
                        <a:t>Staphylococcus chromogenes </a:t>
                      </a:r>
                      <a:r>
                        <a:rPr lang="en-US" sz="1000" b="0" i="0" u="none" strike="noStrike" dirty="0">
                          <a:solidFill>
                            <a:srgbClr val="000000"/>
                          </a:solidFill>
                          <a:effectLst/>
                          <a:latin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Y = positive for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S = susceptible to penicillin; R = resistant to penicillin. </a:t>
                      </a:r>
                      <a:endParaRPr lang="en-US" sz="1000" b="1" i="0" u="none" strike="noStrike" dirty="0">
                        <a:solidFill>
                          <a:srgbClr val="000000"/>
                        </a:solidFill>
                        <a:effectLst/>
                        <a:latin typeface="Times New Roman" panose="02020603050405020304" pitchFamily="18" charset="0"/>
                      </a:endParaRPr>
                    </a:p>
                  </a:txBody>
                  <a:tcPr marL="3498" marR="3498" marT="3498"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118945"/>
                  </a:ext>
                </a:extLst>
              </a:tr>
              <a:tr h="289643">
                <a:tc>
                  <a:txBody>
                    <a:bodyPr/>
                    <a:lstStyle/>
                    <a:p>
                      <a:pPr algn="ctr" fontAlgn="ctr"/>
                      <a:r>
                        <a:rPr lang="en-US" sz="1100" b="1" i="0" u="none" strike="noStrike" dirty="0">
                          <a:solidFill>
                            <a:srgbClr val="000000"/>
                          </a:solidFill>
                          <a:effectLst/>
                          <a:latin typeface="Times New Roman" panose="02020603050405020304" pitchFamily="18" charset="0"/>
                        </a:rPr>
                        <a:t>Isolate</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 cluster</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1" u="none" strike="noStrike" dirty="0" err="1">
                          <a:solidFill>
                            <a:srgbClr val="000000"/>
                          </a:solidFill>
                          <a:effectLst/>
                          <a:latin typeface="Times New Roman" panose="02020603050405020304" pitchFamily="18" charset="0"/>
                        </a:rPr>
                        <a:t>blaZ</a:t>
                      </a:r>
                      <a:r>
                        <a:rPr lang="en-US" sz="1100" b="1" i="1" u="none" strike="noStrike" dirty="0">
                          <a:solidFill>
                            <a:srgbClr val="000000"/>
                          </a:solidFill>
                          <a:effectLst/>
                          <a:latin typeface="Times New Roman" panose="02020603050405020304" pitchFamily="18" charset="0"/>
                        </a:rPr>
                        <a:t> </a:t>
                      </a:r>
                      <a:r>
                        <a:rPr lang="en-US" sz="1100" b="1" i="0" u="none" strike="noStrike" dirty="0">
                          <a:solidFill>
                            <a:srgbClr val="000000"/>
                          </a:solidFill>
                          <a:effectLst/>
                          <a:latin typeface="Times New Roman" panose="02020603050405020304" pitchFamily="18" charset="0"/>
                        </a:rPr>
                        <a:t>carriage</a:t>
                      </a:r>
                      <a:endParaRPr lang="en-US" sz="1100" b="1" i="1" u="none" strike="noStrike" dirty="0">
                        <a:solidFill>
                          <a:srgbClr val="000000"/>
                        </a:solidFill>
                        <a:effectLst/>
                        <a:latin typeface="Times New Roman" panose="02020603050405020304" pitchFamily="18" charset="0"/>
                      </a:endParaRP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Susceptibility phenotype (penicillin)</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688068"/>
                  </a:ext>
                </a:extLst>
              </a:tr>
              <a:tr h="170853">
                <a:tc>
                  <a:txBody>
                    <a:bodyPr/>
                    <a:lstStyle/>
                    <a:p>
                      <a:pPr algn="ctr" fontAlgn="ctr"/>
                      <a:r>
                        <a:rPr lang="en-US" sz="1000" b="0" i="0" u="none" strike="noStrike" dirty="0">
                          <a:solidFill>
                            <a:srgbClr val="000000"/>
                          </a:solidFill>
                          <a:effectLst/>
                          <a:latin typeface="Times New Roman" panose="02020603050405020304" pitchFamily="18" charset="0"/>
                        </a:rPr>
                        <a:t>assembly_3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309611941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174</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57870832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32321477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52559788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5177648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67315385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245978246"/>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95469169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33405810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77846536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669039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24926621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6843883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46383497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7986985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09945814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2686375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2834957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assembly_30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84547367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03318069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000900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38030842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50533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65772524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24090916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extLst>
                  <a:ext uri="{0D108BD9-81ED-4DB2-BD59-A6C34878D82A}">
                    <a16:rowId xmlns:a16="http://schemas.microsoft.com/office/drawing/2014/main" val="191548912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16433368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138800917"/>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27938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dirty="0">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8063815"/>
                  </a:ext>
                </a:extLst>
              </a:tr>
            </a:tbl>
          </a:graphicData>
        </a:graphic>
      </p:graphicFrame>
    </p:spTree>
    <p:extLst>
      <p:ext uri="{BB962C8B-B14F-4D97-AF65-F5344CB8AC3E}">
        <p14:creationId xmlns:p14="http://schemas.microsoft.com/office/powerpoint/2010/main" val="351782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831845" y="2967335"/>
            <a:ext cx="10528395"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Conclusions (general importance of):</a:t>
            </a:r>
          </a:p>
          <a:p>
            <a:pPr algn="ctr"/>
            <a:r>
              <a:rPr lang="en-US" sz="5400" dirty="0">
                <a:ln w="0"/>
                <a:effectLst>
                  <a:outerShdw blurRad="38100" dist="19050" dir="2700000" algn="tl" rotWithShape="0">
                    <a:schemeClr val="dk1">
                      <a:alpha val="40000"/>
                    </a:schemeClr>
                  </a:outerShdw>
                </a:effectLst>
              </a:rPr>
              <a:t> from my work</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87779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79" y="420607"/>
            <a:ext cx="8041798" cy="1067836"/>
          </a:xfrm>
          <a:noFill/>
          <a:ln>
            <a:noFill/>
          </a:ln>
        </p:spPr>
        <p:txBody>
          <a:bodyPr>
            <a:normAutofit fontScale="90000"/>
          </a:bodyPr>
          <a:lstStyle/>
          <a:p>
            <a:r>
              <a:rPr lang="en-US" sz="3600" b="1" i="1" dirty="0">
                <a:effectLst>
                  <a:outerShdw blurRad="38100" dist="38100" dir="2700000" algn="tl">
                    <a:srgbClr val="000000">
                      <a:alpha val="43137"/>
                    </a:srgbClr>
                  </a:outerShdw>
                </a:effectLst>
                <a:latin typeface="+mn-lt"/>
              </a:rPr>
              <a:t>Non-aureus staphylococci and mammaliicocci (NASM) mastitis: Overview</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488443"/>
            <a:ext cx="7799590" cy="5189573"/>
          </a:xfrm>
          <a:noFill/>
          <a:ln>
            <a:noFill/>
          </a:ln>
        </p:spPr>
        <p:txBody>
          <a:bodyPr>
            <a:normAutofit lnSpcReduction="10000"/>
          </a:bodyPr>
          <a:lstStyle/>
          <a:p>
            <a:pPr>
              <a:lnSpc>
                <a:spcPts val="600"/>
              </a:lnSpc>
              <a:buSzPct val="75000"/>
              <a:buFont typeface="Wingdings" panose="05000000000000000000" pitchFamily="2" charset="2"/>
              <a:buChar char="§"/>
            </a:pPr>
            <a:endParaRPr lang="en-US" sz="10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000" b="1" i="1" dirty="0">
                <a:latin typeface="Calibri" panose="020F0502020204030204" pitchFamily="34" charset="0"/>
                <a:ea typeface="Calibri" panose="020F0502020204030204" pitchFamily="34" charset="0"/>
              </a:rPr>
              <a:t>P</a:t>
            </a:r>
            <a:r>
              <a:rPr lang="en-US" sz="2000" b="1" i="1" dirty="0">
                <a:effectLst/>
                <a:latin typeface="Calibri" panose="020F0502020204030204" pitchFamily="34" charset="0"/>
                <a:ea typeface="Calibri" panose="020F0502020204030204" pitchFamily="34" charset="0"/>
              </a:rPr>
              <a:t>redominant pathogen group causing intramammary infections (IMI) in dairy animals globally </a:t>
            </a:r>
          </a:p>
          <a:p>
            <a:pPr>
              <a:buSzPct val="75000"/>
              <a:buFont typeface="Wingdings" panose="05000000000000000000" pitchFamily="2" charset="2"/>
              <a:buChar char="§"/>
            </a:pPr>
            <a:r>
              <a:rPr lang="en-US" sz="2000" b="1" i="1" dirty="0">
                <a:latin typeface="Calibri" panose="020F0502020204030204" pitchFamily="34" charset="0"/>
                <a:ea typeface="Calibri" panose="020F0502020204030204" pitchFamily="34" charset="0"/>
                <a:cs typeface="Times New Roman" panose="02020603050405020304" pitchFamily="18" charset="0"/>
              </a:rPr>
              <a:t>G</a:t>
            </a:r>
            <a:r>
              <a:rPr lang="en-US" sz="2000" b="1" i="1" dirty="0">
                <a:effectLst/>
                <a:latin typeface="Calibri" panose="020F0502020204030204" pitchFamily="34" charset="0"/>
                <a:ea typeface="Calibri" panose="020F0502020204030204" pitchFamily="34" charset="0"/>
                <a:cs typeface="Times New Roman" panose="02020603050405020304" pitchFamily="18" charset="0"/>
              </a:rPr>
              <a:t>ram-positive group of bacteria comprised of a diverse group of different species</a:t>
            </a:r>
          </a:p>
          <a:p>
            <a:pPr lvl="1">
              <a:buSzPct val="75000"/>
              <a:buFont typeface="Wingdings" panose="05000000000000000000" pitchFamily="2"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53 different species total recognized in the genus </a:t>
            </a:r>
            <a:r>
              <a:rPr lang="en-US" sz="1600" i="1" dirty="0">
                <a:effectLst/>
                <a:latin typeface="Calibri" panose="020F0502020204030204" pitchFamily="34" charset="0"/>
                <a:ea typeface="Calibri" panose="020F0502020204030204" pitchFamily="34" charset="0"/>
                <a:cs typeface="Times New Roman" panose="02020603050405020304" pitchFamily="18" charset="0"/>
              </a:rPr>
              <a:t>Staphylococcus</a:t>
            </a: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~23-25 species of NAS isolated from bovine milk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i="1" dirty="0">
                <a:effectLst/>
                <a:latin typeface="Calibri" panose="020F0502020204030204" pitchFamily="34" charset="0"/>
                <a:ea typeface="Calibri" panose="020F0502020204030204" pitchFamily="34" charset="0"/>
                <a:cs typeface="Times New Roman" panose="02020603050405020304" pitchFamily="18" charset="0"/>
              </a:rPr>
              <a:t>Five species are most frequently identified in bovine milk</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S. chromogenes</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cs typeface="Times New Roman" panose="02020603050405020304" pitchFamily="18" charset="0"/>
              </a:rPr>
              <a:t>S. simulans</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S. xylosus</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cs typeface="Times New Roman" panose="02020603050405020304" pitchFamily="18" charset="0"/>
              </a:rPr>
              <a:t>S. haemolyticus</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S. epidermidis</a:t>
            </a:r>
          </a:p>
          <a:p>
            <a:pPr lvl="1">
              <a:buSzPct val="75000"/>
              <a:buFont typeface="Wingdings" panose="05000000000000000000" pitchFamily="2"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All other NAS species together represent &lt;10% NAS isolates found</a:t>
            </a:r>
          </a:p>
          <a:p>
            <a:pPr>
              <a:buSzPct val="75000"/>
              <a:buFont typeface="Wingdings" panose="05000000000000000000" pitchFamily="2" charset="2"/>
              <a:buChar char="§"/>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Primarily associated with subclinical (vs. clinical) mastitis</a:t>
            </a:r>
          </a:p>
          <a:p>
            <a:pPr lvl="1">
              <a:buSzPct val="75000"/>
              <a:buFont typeface="Wingdings" panose="05000000000000000000" pitchFamily="2"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 however, can also cause mild clinical mastitis</a:t>
            </a:r>
          </a:p>
          <a:p>
            <a:pPr lvl="1">
              <a:buSzPct val="75000"/>
              <a:buFont typeface="Wingdings" panose="05000000000000000000" pitchFamily="2"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As a group, can be persistent</a:t>
            </a:r>
          </a:p>
          <a:p>
            <a:pPr lvl="2">
              <a:buSzPct val="75000"/>
              <a:buFont typeface="Courier New" panose="02070309020205020404" pitchFamily="49" charset="0"/>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However, shown that high percentage can have spontaneous cure rate</a:t>
            </a:r>
            <a:endParaRPr lang="en-US" sz="1600" dirty="0">
              <a:effectLst/>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0" name="Picture 2" descr="&lt;i&gt;Staphylococcus chromogenes&lt;/i&gt;">
            <a:extLst>
              <a:ext uri="{FF2B5EF4-FFF2-40B4-BE49-F238E27FC236}">
                <a16:creationId xmlns:a16="http://schemas.microsoft.com/office/drawing/2014/main" id="{043D0510-50A1-E069-11D7-E7E11F4F28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 r="50000" b="1"/>
          <a:stretch/>
        </p:blipFill>
        <p:spPr bwMode="auto">
          <a:xfrm>
            <a:off x="8432722" y="1691116"/>
            <a:ext cx="1247727" cy="12455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t;i&gt;Staphylococcus epidermidis&lt;/i&gt;">
            <a:extLst>
              <a:ext uri="{FF2B5EF4-FFF2-40B4-BE49-F238E27FC236}">
                <a16:creationId xmlns:a16="http://schemas.microsoft.com/office/drawing/2014/main" id="{3A56EA14-D09B-3C28-E8C9-25DFD561C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9" r="50000"/>
          <a:stretch/>
        </p:blipFill>
        <p:spPr bwMode="auto">
          <a:xfrm>
            <a:off x="9269336" y="4503850"/>
            <a:ext cx="1457574" cy="14407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4D89851-4137-7CA6-4B4C-77CA1D611647}"/>
              </a:ext>
            </a:extLst>
          </p:cNvPr>
          <p:cNvPicPr>
            <a:picLocks noChangeAspect="1"/>
          </p:cNvPicPr>
          <p:nvPr/>
        </p:nvPicPr>
        <p:blipFill rotWithShape="1">
          <a:blip r:embed="rId5"/>
          <a:srcRect l="27902" t="25490" r="56500" b="18089"/>
          <a:stretch/>
        </p:blipFill>
        <p:spPr>
          <a:xfrm>
            <a:off x="8434969" y="3014081"/>
            <a:ext cx="1381089" cy="1405074"/>
          </a:xfrm>
          <a:prstGeom prst="rect">
            <a:avLst/>
          </a:prstGeom>
        </p:spPr>
      </p:pic>
      <p:pic>
        <p:nvPicPr>
          <p:cNvPr id="12" name="Picture 11">
            <a:extLst>
              <a:ext uri="{FF2B5EF4-FFF2-40B4-BE49-F238E27FC236}">
                <a16:creationId xmlns:a16="http://schemas.microsoft.com/office/drawing/2014/main" id="{8D83AF53-D993-385F-2C38-992A9D8832DB}"/>
              </a:ext>
            </a:extLst>
          </p:cNvPr>
          <p:cNvPicPr>
            <a:picLocks noChangeAspect="1"/>
          </p:cNvPicPr>
          <p:nvPr/>
        </p:nvPicPr>
        <p:blipFill rotWithShape="1">
          <a:blip r:embed="rId6"/>
          <a:srcRect l="14480" t="21262" r="65100" b="7423"/>
          <a:stretch/>
        </p:blipFill>
        <p:spPr>
          <a:xfrm>
            <a:off x="10036366" y="3023497"/>
            <a:ext cx="1381089" cy="1356558"/>
          </a:xfrm>
          <a:prstGeom prst="rect">
            <a:avLst/>
          </a:prstGeom>
        </p:spPr>
      </p:pic>
      <p:pic>
        <p:nvPicPr>
          <p:cNvPr id="15" name="Picture 14">
            <a:extLst>
              <a:ext uri="{FF2B5EF4-FFF2-40B4-BE49-F238E27FC236}">
                <a16:creationId xmlns:a16="http://schemas.microsoft.com/office/drawing/2014/main" id="{3EF3A536-4744-1F1E-F23B-AF2D66205E72}"/>
              </a:ext>
            </a:extLst>
          </p:cNvPr>
          <p:cNvPicPr>
            <a:picLocks noChangeAspect="1"/>
          </p:cNvPicPr>
          <p:nvPr/>
        </p:nvPicPr>
        <p:blipFill rotWithShape="1">
          <a:blip r:embed="rId7"/>
          <a:srcRect l="14827" t="18674" r="64900" b="25556"/>
          <a:stretch/>
        </p:blipFill>
        <p:spPr>
          <a:xfrm>
            <a:off x="9959880" y="1732636"/>
            <a:ext cx="1457575" cy="1127735"/>
          </a:xfrm>
          <a:prstGeom prst="rect">
            <a:avLst/>
          </a:prstGeom>
        </p:spPr>
      </p:pic>
    </p:spTree>
    <p:extLst>
      <p:ext uri="{BB962C8B-B14F-4D97-AF65-F5344CB8AC3E}">
        <p14:creationId xmlns:p14="http://schemas.microsoft.com/office/powerpoint/2010/main" val="478349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1814544" y="2967335"/>
            <a:ext cx="856298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Conclusions: future directions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6159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2A330C-61D2-4366-859C-AD9BFDB14910}"/>
              </a:ext>
            </a:extLst>
          </p:cNvPr>
          <p:cNvSpPr txBox="1">
            <a:spLocks/>
          </p:cNvSpPr>
          <p:nvPr/>
        </p:nvSpPr>
        <p:spPr>
          <a:xfrm>
            <a:off x="562900" y="399199"/>
            <a:ext cx="12135728" cy="65836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r>
              <a:rPr kumimoji="0" lang="en-US" sz="22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Acknowledgements:</a:t>
            </a:r>
            <a:endParaRPr lang="en-US" sz="2200" b="1" i="1" dirty="0">
              <a:solidFill>
                <a:sysClr val="windowText" lastClr="000000"/>
              </a:solidFill>
              <a:latin typeface="Calibri" panose="020F0502020204030204"/>
            </a:endParaRPr>
          </a:p>
          <a:p>
            <a:pPr marL="0" indent="0">
              <a:spcBef>
                <a:spcPts val="500"/>
              </a:spcBef>
              <a:buNone/>
            </a:pPr>
            <a:endParaRPr kumimoji="0" lang="en-US" sz="1800" b="1"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John Barlow, </a:t>
            </a:r>
            <a:r>
              <a:rPr lang="en-US" sz="1800" i="1" dirty="0">
                <a:solidFill>
                  <a:sysClr val="windowText" lastClr="000000"/>
                </a:solidFill>
                <a:latin typeface="Calibri" panose="020F0502020204030204" pitchFamily="34" charset="0"/>
                <a:cs typeface="Calibri" panose="020F0502020204030204" pitchFamily="34" charset="0"/>
              </a:rPr>
              <a:t>Dept. of Animal and Veterinary Sciences</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University of Vermont</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Sandra Godden,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Dept. of Veterinary Population Medicine, University of Minnesota College of Veterinary Medicine </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Deborah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Neher</a:t>
            </a: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Dept. of Agriculture, Landscape, and Environment, University of Vermont</a:t>
            </a: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Julia Smith, </a:t>
            </a:r>
            <a:r>
              <a:rPr lang="en-US" sz="1800" i="1" dirty="0">
                <a:solidFill>
                  <a:sysClr val="windowText" lastClr="000000"/>
                </a:solidFill>
                <a:latin typeface="Calibri" panose="020F0502020204030204" pitchFamily="34" charset="0"/>
                <a:cs typeface="Calibri" panose="020F0502020204030204" pitchFamily="34" charset="0"/>
              </a:rPr>
              <a:t>Dept. of Animal and Veterinary Sciences</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University of Vermont</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Jessica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Crother</a:t>
            </a:r>
            <a:r>
              <a:rPr lang="en-US" sz="1800" b="1" i="1" dirty="0">
                <a:solidFill>
                  <a:sysClr val="windowText" lastClr="000000"/>
                </a:solidFill>
                <a:latin typeface="Calibri" panose="020F0502020204030204" pitchFamily="34" charset="0"/>
                <a:cs typeface="Calibri" panose="020F0502020204030204" pitchFamily="34" charset="0"/>
              </a:rPr>
              <a:t>s, </a:t>
            </a:r>
            <a:r>
              <a:rPr lang="en-US" sz="1800" i="1" dirty="0">
                <a:solidFill>
                  <a:sysClr val="windowText" lastClr="000000"/>
                </a:solidFill>
                <a:latin typeface="Calibri" panose="020F0502020204030204" pitchFamily="34" charset="0"/>
                <a:cs typeface="Calibri" panose="020F0502020204030204" pitchFamily="34" charset="0"/>
              </a:rPr>
              <a:t>Dept. of Pathology and Laboratory Medicine,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University of Vermont</a:t>
            </a:r>
          </a:p>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Pamela Adkins, </a:t>
            </a:r>
            <a:r>
              <a:rPr lang="en-US" sz="1800" i="1" dirty="0">
                <a:solidFill>
                  <a:sysClr val="windowText" lastClr="000000"/>
                </a:solidFill>
                <a:latin typeface="Calibri" panose="020F0502020204030204" pitchFamily="34" charset="0"/>
                <a:cs typeface="Calibri" panose="020F0502020204030204" pitchFamily="34" charset="0"/>
              </a:rPr>
              <a:t>Dept. of Veterinary Medicine and Surgery, University of Missouri </a:t>
            </a: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Simon Dufour, </a:t>
            </a:r>
            <a:r>
              <a:rPr lang="en-US" sz="1800" i="1" dirty="0">
                <a:solidFill>
                  <a:sysClr val="windowText" lastClr="000000"/>
                </a:solidFill>
                <a:latin typeface="Calibri" panose="020F0502020204030204" pitchFamily="34" charset="0"/>
                <a:cs typeface="Calibri" panose="020F0502020204030204" pitchFamily="34" charset="0"/>
              </a:rPr>
              <a:t>Faculty of veterinary medicine, Université de Montréal</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Ashma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Chakrawart</a:t>
            </a:r>
            <a:r>
              <a:rPr lang="en-US" sz="1800" b="1" i="1" dirty="0" err="1">
                <a:solidFill>
                  <a:sysClr val="windowText" lastClr="000000"/>
                </a:solidFill>
                <a:latin typeface="Calibri" panose="020F0502020204030204" pitchFamily="34" charset="0"/>
                <a:cs typeface="Calibri" panose="020F0502020204030204" pitchFamily="34" charset="0"/>
              </a:rPr>
              <a:t>i</a:t>
            </a:r>
            <a:r>
              <a:rPr lang="en-US" sz="1800" b="1" i="1" dirty="0">
                <a:solidFill>
                  <a:sysClr val="windowText" lastClr="000000"/>
                </a:solidFill>
                <a:latin typeface="Calibri" panose="020F0502020204030204" pitchFamily="34" charset="0"/>
                <a:cs typeface="Calibri" panose="020F0502020204030204" pitchFamily="34" charset="0"/>
              </a:rPr>
              <a:t>, </a:t>
            </a:r>
            <a:r>
              <a:rPr lang="en-US" sz="1800" i="1" dirty="0">
                <a:solidFill>
                  <a:sysClr val="windowText" lastClr="000000"/>
                </a:solidFill>
                <a:latin typeface="Calibri" panose="020F0502020204030204" pitchFamily="34" charset="0"/>
                <a:cs typeface="Calibri" panose="020F0502020204030204" pitchFamily="34" charset="0"/>
              </a:rPr>
              <a:t>Dept. of Surgery, University of Minnesota Medical School</a:t>
            </a: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Field study research team</a:t>
            </a: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Members of the Barlow Lab</a:t>
            </a: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Participating</a:t>
            </a:r>
            <a:r>
              <a:rPr lang="en-US" sz="1800" i="1" dirty="0">
                <a:solidFill>
                  <a:sysClr val="windowText" lastClr="000000"/>
                </a:solidFill>
                <a:latin typeface="Calibri" panose="020F0502020204030204" pitchFamily="34" charset="0"/>
                <a:cs typeface="Calibri" panose="020F0502020204030204" pitchFamily="34" charset="0"/>
              </a:rPr>
              <a:t> organic dairy producers</a:t>
            </a:r>
          </a:p>
          <a:p>
            <a:pPr marL="0" indent="0">
              <a:spcBef>
                <a:spcPts val="500"/>
              </a:spcBef>
              <a:buNone/>
            </a:pPr>
            <a:endParaRPr lang="en-US" sz="1800" i="1" dirty="0">
              <a:solidFill>
                <a:sysClr val="windowText" lastClr="000000"/>
              </a:solidFill>
              <a:latin typeface="Calibri" panose="020F0502020204030204" pitchFamily="34" charset="0"/>
              <a:cs typeface="Calibri" panose="020F0502020204030204" pitchFamily="34" charset="0"/>
            </a:endParaRPr>
          </a:p>
          <a:p>
            <a:pPr marL="0" indent="0">
              <a:spcBef>
                <a:spcPts val="500"/>
              </a:spcBef>
              <a:buNone/>
            </a:pPr>
            <a:r>
              <a:rPr lang="en-US" sz="1800" i="1" dirty="0">
                <a:solidFill>
                  <a:sysClr val="windowText" lastClr="000000"/>
                </a:solidFill>
                <a:cs typeface="Calibri" panose="020F0502020204030204" pitchFamily="34" charset="0"/>
              </a:rPr>
              <a:t>Vermont Agriculture and Environmental Laboratory, Randolph Center, VT</a:t>
            </a:r>
          </a:p>
          <a:p>
            <a:pPr marL="0" indent="0">
              <a:spcBef>
                <a:spcPts val="500"/>
              </a:spcBef>
              <a:buNone/>
            </a:pPr>
            <a:r>
              <a:rPr lang="en-US" sz="1800" i="1" dirty="0">
                <a:effectLst/>
                <a:ea typeface="Calibri" panose="020F0502020204030204" pitchFamily="34" charset="0"/>
              </a:rPr>
              <a:t>St. Albans Cooperative/Dairy Farmers of America, St. Albans, VT</a:t>
            </a:r>
          </a:p>
          <a:p>
            <a:pPr marL="0" indent="0">
              <a:spcBef>
                <a:spcPts val="500"/>
              </a:spcBef>
              <a:buNone/>
            </a:pPr>
            <a:r>
              <a:rPr lang="en-US" sz="1800" i="1" dirty="0">
                <a:solidFill>
                  <a:sysClr val="windowText" lastClr="000000"/>
                </a:solidFill>
                <a:cs typeface="Calibri" panose="020F0502020204030204" pitchFamily="34" charset="0"/>
              </a:rPr>
              <a:t>Jennifer Timmerman and the Laboratory for Udder Health, Veterinary Diagnostic Lab, University of Minnesota</a:t>
            </a:r>
          </a:p>
          <a:p>
            <a:pPr marL="0" indent="0">
              <a:spcBef>
                <a:spcPts val="500"/>
              </a:spcBef>
              <a:buNone/>
            </a:pPr>
            <a:r>
              <a:rPr lang="en-US" sz="1800" i="1" dirty="0" err="1">
                <a:solidFill>
                  <a:sysClr val="windowText" lastClr="000000"/>
                </a:solidFill>
                <a:cs typeface="Calibri" panose="020F0502020204030204" pitchFamily="34" charset="0"/>
              </a:rPr>
              <a:t>SeqCoast</a:t>
            </a:r>
            <a:r>
              <a:rPr lang="en-US" sz="1800" i="1" dirty="0">
                <a:solidFill>
                  <a:sysClr val="windowText" lastClr="000000"/>
                </a:solidFill>
                <a:cs typeface="Calibri" panose="020F0502020204030204" pitchFamily="34" charset="0"/>
              </a:rPr>
              <a:t> Genomics, Portsmouth, NH</a:t>
            </a:r>
          </a:p>
          <a:p>
            <a:pPr marL="0" indent="0">
              <a:spcBef>
                <a:spcPts val="500"/>
              </a:spcBef>
              <a:buNone/>
            </a:pPr>
            <a:endParaRPr kumimoji="0" lang="en-US" sz="1800" b="1"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indent="0">
              <a:spcBef>
                <a:spcPts val="500"/>
              </a:spcBef>
              <a:buNone/>
            </a:pPr>
            <a:r>
              <a:rPr kumimoji="0" lang="en-US" sz="22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Funding:</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 Organic Agriculture Research and Extension Initiative (USDA-NIFA grant 2018-51300-28561)</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USDA-NIFA Predoctoral Fellowship grant (USDA-NIFA grant 2022-67011-36567)</a:t>
            </a:r>
          </a:p>
          <a:p>
            <a:pPr marL="0" indent="0">
              <a:spcBef>
                <a:spcPts val="500"/>
              </a:spcBef>
              <a:buNone/>
            </a:pPr>
            <a:endParaRPr lang="en-US" sz="1800" dirty="0">
              <a:solidFill>
                <a:sysClr val="windowText" lastClr="000000"/>
              </a:solidFill>
              <a:cs typeface="Calibri" panose="020F0502020204030204" pitchFamily="34" charset="0"/>
            </a:endParaRPr>
          </a:p>
          <a:p>
            <a:pPr marL="0" indent="0">
              <a:spcBef>
                <a:spcPts val="500"/>
              </a:spcBef>
              <a:buNone/>
            </a:pPr>
            <a:endParaRPr lang="en-US" sz="1800" dirty="0">
              <a:solidFill>
                <a:sysClr val="windowText" lastClr="000000"/>
              </a:solidFill>
              <a:cs typeface="Calibri" panose="020F0502020204030204" pitchFamily="34" charset="0"/>
            </a:endParaRPr>
          </a:p>
          <a:p>
            <a:pPr marL="0" indent="0">
              <a:spcBef>
                <a:spcPts val="500"/>
              </a:spcBef>
              <a:buNone/>
            </a:pPr>
            <a:endParaRPr lang="en-US" sz="1800" i="1" dirty="0">
              <a:solidFill>
                <a:sysClr val="windowText" lastClr="000000"/>
              </a:solidFill>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D4392905-5A1E-4432-861A-F96255BB5238}"/>
              </a:ext>
            </a:extLst>
          </p:cNvPr>
          <p:cNvSpPr txBox="1">
            <a:spLocks/>
          </p:cNvSpPr>
          <p:nvPr/>
        </p:nvSpPr>
        <p:spPr>
          <a:xfrm>
            <a:off x="3405863" y="2261935"/>
            <a:ext cx="11840554" cy="379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457200" marR="0" lvl="1" indent="0" defTabSz="914400" rtl="0" eaLnBrk="1" fontAlgn="auto" latinLnBrk="0" hangingPunct="1">
              <a:lnSpc>
                <a:spcPct val="90000"/>
              </a:lnSpc>
              <a:spcBef>
                <a:spcPts val="500"/>
              </a:spcBef>
              <a:spcAft>
                <a:spcPts val="0"/>
              </a:spcAft>
              <a:buClrTx/>
              <a:buSzTx/>
              <a:buNone/>
              <a:tabLst/>
              <a:defRPr/>
            </a:pPr>
            <a:endPar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2" descr="Webinar on 2017 OREI and ORG RFA's | Connection">
            <a:extLst>
              <a:ext uri="{FF2B5EF4-FFF2-40B4-BE49-F238E27FC236}">
                <a16:creationId xmlns:a16="http://schemas.microsoft.com/office/drawing/2014/main" id="{6E3BBF57-207B-96E0-44A6-CA67CD77F5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19" b="38841"/>
          <a:stretch/>
        </p:blipFill>
        <p:spPr bwMode="auto">
          <a:xfrm>
            <a:off x="9764665" y="5647424"/>
            <a:ext cx="1966802" cy="8113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54F87CB-3D42-1F38-039C-CDF0DAF957CF}"/>
              </a:ext>
            </a:extLst>
          </p:cNvPr>
          <p:cNvPicPr>
            <a:picLocks noChangeAspect="1"/>
          </p:cNvPicPr>
          <p:nvPr/>
        </p:nvPicPr>
        <p:blipFill rotWithShape="1">
          <a:blip r:embed="rId4"/>
          <a:srcRect l="16737" r="22655"/>
          <a:stretch/>
        </p:blipFill>
        <p:spPr>
          <a:xfrm rot="5400000">
            <a:off x="10360712" y="1771773"/>
            <a:ext cx="1682865" cy="1313950"/>
          </a:xfrm>
          <a:prstGeom prst="rect">
            <a:avLst/>
          </a:prstGeom>
        </p:spPr>
      </p:pic>
      <p:pic>
        <p:nvPicPr>
          <p:cNvPr id="12" name="Picture 11">
            <a:extLst>
              <a:ext uri="{FF2B5EF4-FFF2-40B4-BE49-F238E27FC236}">
                <a16:creationId xmlns:a16="http://schemas.microsoft.com/office/drawing/2014/main" id="{F25864ED-BA76-27C5-0BF1-933FAFF32838}"/>
              </a:ext>
            </a:extLst>
          </p:cNvPr>
          <p:cNvPicPr>
            <a:picLocks noChangeAspect="1"/>
          </p:cNvPicPr>
          <p:nvPr/>
        </p:nvPicPr>
        <p:blipFill rotWithShape="1">
          <a:blip r:embed="rId5"/>
          <a:srcRect l="22145" t="1" r="23731" b="4565"/>
          <a:stretch/>
        </p:blipFill>
        <p:spPr>
          <a:xfrm rot="5400000">
            <a:off x="10466212" y="3547400"/>
            <a:ext cx="1564729" cy="1551966"/>
          </a:xfrm>
          <a:prstGeom prst="rect">
            <a:avLst/>
          </a:prstGeom>
        </p:spPr>
      </p:pic>
      <p:pic>
        <p:nvPicPr>
          <p:cNvPr id="13" name="Picture 12">
            <a:extLst>
              <a:ext uri="{FF2B5EF4-FFF2-40B4-BE49-F238E27FC236}">
                <a16:creationId xmlns:a16="http://schemas.microsoft.com/office/drawing/2014/main" id="{4CF15E3A-A018-1D67-A5E7-38FF0884631F}"/>
              </a:ext>
            </a:extLst>
          </p:cNvPr>
          <p:cNvPicPr>
            <a:picLocks noChangeAspect="1"/>
          </p:cNvPicPr>
          <p:nvPr/>
        </p:nvPicPr>
        <p:blipFill rotWithShape="1">
          <a:blip r:embed="rId6"/>
          <a:srcRect l="12743"/>
          <a:stretch/>
        </p:blipFill>
        <p:spPr>
          <a:xfrm rot="5400000">
            <a:off x="8674433" y="2211426"/>
            <a:ext cx="1682865" cy="1446463"/>
          </a:xfrm>
          <a:prstGeom prst="rect">
            <a:avLst/>
          </a:prstGeom>
        </p:spPr>
      </p:pic>
    </p:spTree>
    <p:extLst>
      <p:ext uri="{BB962C8B-B14F-4D97-AF65-F5344CB8AC3E}">
        <p14:creationId xmlns:p14="http://schemas.microsoft.com/office/powerpoint/2010/main" val="3930600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3432779" y="2967335"/>
            <a:ext cx="5326523" cy="1446550"/>
          </a:xfrm>
          <a:prstGeom prst="rect">
            <a:avLst/>
          </a:prstGeom>
          <a:noFill/>
        </p:spPr>
        <p:txBody>
          <a:bodyPr wrap="none" lIns="91440" tIns="45720" rIns="91440" bIns="45720">
            <a:spAutoFit/>
          </a:bodyPr>
          <a:lstStyle/>
          <a:p>
            <a:pPr algn="ctr"/>
            <a:r>
              <a:rPr lang="en-US" sz="8800" dirty="0">
                <a:ln w="0"/>
                <a:solidFill>
                  <a:srgbClr val="FF0000"/>
                </a:solidFill>
                <a:effectLst>
                  <a:outerShdw blurRad="38100" dist="19050" dir="2700000" algn="tl" rotWithShape="0">
                    <a:schemeClr val="dk1">
                      <a:alpha val="40000"/>
                    </a:schemeClr>
                  </a:outerShdw>
                </a:effectLst>
                <a:highlight>
                  <a:srgbClr val="FFFF00"/>
                </a:highlight>
              </a:rPr>
              <a:t>Extra slides</a:t>
            </a:r>
            <a:endParaRPr lang="en-US" sz="88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2855545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BEEBB8E-7862-9729-9030-5E05212608DB}"/>
              </a:ext>
            </a:extLst>
          </p:cNvPr>
          <p:cNvGraphicFramePr>
            <a:graphicFrameLocks noGrp="1"/>
          </p:cNvGraphicFramePr>
          <p:nvPr/>
        </p:nvGraphicFramePr>
        <p:xfrm>
          <a:off x="510988" y="295836"/>
          <a:ext cx="7361822" cy="5881137"/>
        </p:xfrm>
        <a:graphic>
          <a:graphicData uri="http://schemas.openxmlformats.org/drawingml/2006/table">
            <a:tbl>
              <a:tblPr firstRow="1" firstCol="1" bandRow="1"/>
              <a:tblGrid>
                <a:gridCol w="150573">
                  <a:extLst>
                    <a:ext uri="{9D8B030D-6E8A-4147-A177-3AD203B41FA5}">
                      <a16:colId xmlns:a16="http://schemas.microsoft.com/office/drawing/2014/main" val="500347511"/>
                    </a:ext>
                  </a:extLst>
                </a:gridCol>
                <a:gridCol w="100528">
                  <a:extLst>
                    <a:ext uri="{9D8B030D-6E8A-4147-A177-3AD203B41FA5}">
                      <a16:colId xmlns:a16="http://schemas.microsoft.com/office/drawing/2014/main" val="548337326"/>
                    </a:ext>
                  </a:extLst>
                </a:gridCol>
                <a:gridCol w="1037407">
                  <a:extLst>
                    <a:ext uri="{9D8B030D-6E8A-4147-A177-3AD203B41FA5}">
                      <a16:colId xmlns:a16="http://schemas.microsoft.com/office/drawing/2014/main" val="3500926662"/>
                    </a:ext>
                  </a:extLst>
                </a:gridCol>
                <a:gridCol w="467178">
                  <a:extLst>
                    <a:ext uri="{9D8B030D-6E8A-4147-A177-3AD203B41FA5}">
                      <a16:colId xmlns:a16="http://schemas.microsoft.com/office/drawing/2014/main" val="1718620480"/>
                    </a:ext>
                  </a:extLst>
                </a:gridCol>
                <a:gridCol w="467178">
                  <a:extLst>
                    <a:ext uri="{9D8B030D-6E8A-4147-A177-3AD203B41FA5}">
                      <a16:colId xmlns:a16="http://schemas.microsoft.com/office/drawing/2014/main" val="941152126"/>
                    </a:ext>
                  </a:extLst>
                </a:gridCol>
                <a:gridCol w="467178">
                  <a:extLst>
                    <a:ext uri="{9D8B030D-6E8A-4147-A177-3AD203B41FA5}">
                      <a16:colId xmlns:a16="http://schemas.microsoft.com/office/drawing/2014/main" val="1139752786"/>
                    </a:ext>
                  </a:extLst>
                </a:gridCol>
                <a:gridCol w="467178">
                  <a:extLst>
                    <a:ext uri="{9D8B030D-6E8A-4147-A177-3AD203B41FA5}">
                      <a16:colId xmlns:a16="http://schemas.microsoft.com/office/drawing/2014/main" val="4118973368"/>
                    </a:ext>
                  </a:extLst>
                </a:gridCol>
                <a:gridCol w="467178">
                  <a:extLst>
                    <a:ext uri="{9D8B030D-6E8A-4147-A177-3AD203B41FA5}">
                      <a16:colId xmlns:a16="http://schemas.microsoft.com/office/drawing/2014/main" val="3784794422"/>
                    </a:ext>
                  </a:extLst>
                </a:gridCol>
                <a:gridCol w="467178">
                  <a:extLst>
                    <a:ext uri="{9D8B030D-6E8A-4147-A177-3AD203B41FA5}">
                      <a16:colId xmlns:a16="http://schemas.microsoft.com/office/drawing/2014/main" val="785030807"/>
                    </a:ext>
                  </a:extLst>
                </a:gridCol>
                <a:gridCol w="467178">
                  <a:extLst>
                    <a:ext uri="{9D8B030D-6E8A-4147-A177-3AD203B41FA5}">
                      <a16:colId xmlns:a16="http://schemas.microsoft.com/office/drawing/2014/main" val="2019030382"/>
                    </a:ext>
                  </a:extLst>
                </a:gridCol>
                <a:gridCol w="467178">
                  <a:extLst>
                    <a:ext uri="{9D8B030D-6E8A-4147-A177-3AD203B41FA5}">
                      <a16:colId xmlns:a16="http://schemas.microsoft.com/office/drawing/2014/main" val="3414672595"/>
                    </a:ext>
                  </a:extLst>
                </a:gridCol>
                <a:gridCol w="467178">
                  <a:extLst>
                    <a:ext uri="{9D8B030D-6E8A-4147-A177-3AD203B41FA5}">
                      <a16:colId xmlns:a16="http://schemas.microsoft.com/office/drawing/2014/main" val="1592054320"/>
                    </a:ext>
                  </a:extLst>
                </a:gridCol>
                <a:gridCol w="467178">
                  <a:extLst>
                    <a:ext uri="{9D8B030D-6E8A-4147-A177-3AD203B41FA5}">
                      <a16:colId xmlns:a16="http://schemas.microsoft.com/office/drawing/2014/main" val="1235291742"/>
                    </a:ext>
                  </a:extLst>
                </a:gridCol>
                <a:gridCol w="467178">
                  <a:extLst>
                    <a:ext uri="{9D8B030D-6E8A-4147-A177-3AD203B41FA5}">
                      <a16:colId xmlns:a16="http://schemas.microsoft.com/office/drawing/2014/main" val="1044194776"/>
                    </a:ext>
                  </a:extLst>
                </a:gridCol>
                <a:gridCol w="467178">
                  <a:extLst>
                    <a:ext uri="{9D8B030D-6E8A-4147-A177-3AD203B41FA5}">
                      <a16:colId xmlns:a16="http://schemas.microsoft.com/office/drawing/2014/main" val="3114381878"/>
                    </a:ext>
                  </a:extLst>
                </a:gridCol>
                <a:gridCol w="467178">
                  <a:extLst>
                    <a:ext uri="{9D8B030D-6E8A-4147-A177-3AD203B41FA5}">
                      <a16:colId xmlns:a16="http://schemas.microsoft.com/office/drawing/2014/main" val="4033670506"/>
                    </a:ext>
                  </a:extLst>
                </a:gridCol>
              </a:tblGrid>
              <a:tr h="366596">
                <a:tc gridSpan="16">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1. Quarter-level prevalence of pathogens </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(or grouping of similar pathogens)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causing intramammary infections [median (range)] by farm, stratified by facility type. </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3,332 q</a:t>
                      </a: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uarter-level observations were collected</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from </a:t>
                      </a: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1,456 quarters belonging to 382 cows</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3906029"/>
                  </a:ext>
                </a:extLst>
              </a:tr>
              <a:tr h="164096">
                <a:tc gridSpan="3">
                  <a:txBody>
                    <a:bodyPr/>
                    <a:lstStyle/>
                    <a:p>
                      <a:pPr>
                        <a:lnSpc>
                          <a:spcPct val="107000"/>
                        </a:lnSpc>
                      </a:pPr>
                      <a:endParaRPr lang="en-US" sz="400" kern="100">
                        <a:effectLst/>
                        <a:latin typeface="Times New Roman" panose="02020603050405020304" pitchFamily="18"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 avg.</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 avg.</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Overall</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945150668"/>
                  </a:ext>
                </a:extLst>
              </a:tr>
              <a:tr h="83930">
                <a:tc gridSpan="3">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 farm visits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568462331"/>
                  </a:ext>
                </a:extLst>
              </a:tr>
              <a:tr h="83930">
                <a:tc gridSpan="3">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Pathogen (group)</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532961241"/>
                  </a:ext>
                </a:extLst>
              </a:tr>
              <a:tr h="217955">
                <a:tc>
                  <a:txBody>
                    <a:bodyPr/>
                    <a:lstStyle/>
                    <a:p>
                      <a:pPr>
                        <a:lnSpc>
                          <a:spcPct val="107000"/>
                        </a:lnSpc>
                      </a:pPr>
                      <a:endParaRPr lang="en-US" sz="400" kern="100">
                        <a:effectLst/>
                        <a:latin typeface="Times New Roman" panose="02020603050405020304" pitchFamily="18"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aureus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3.5 (3.1-4)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1.9 (1.7-2.4)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4 (3.4-4.1)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3.5 (3.2-3.9)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0.9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3.2 (0.9-4.1)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4.8 (4.7-8.4)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13.1 (11.7-14.1)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0.8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1.3 (0.9-1.7)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2.6 (0-14.1)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3.2 (0-14.1)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extLst>
                  <a:ext uri="{0D108BD9-81ED-4DB2-BD59-A6C34878D82A}">
                    <a16:rowId xmlns:a16="http://schemas.microsoft.com/office/drawing/2014/main" val="2353449599"/>
                  </a:ext>
                </a:extLst>
              </a:tr>
              <a:tr h="21795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aureus</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staphylococci and mammaliicocci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(9.7-10.4)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19.6 (16.7-23.2)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(22.3-25.6)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15.8 (14.2-18.5)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20.4 (19-24.5)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 (9.7-25.6)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24.8 (21.9-39.8)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14.1 (12.8-18.2)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23.6 (21.9-25.5)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19.4 (17.6-21.1)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20.6 (19.4-22.4)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21.1 (12.8-39.8)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 (9.7-39.8)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extLst>
                  <a:ext uri="{0D108BD9-81ED-4DB2-BD59-A6C34878D82A}">
                    <a16:rowId xmlns:a16="http://schemas.microsoft.com/office/drawing/2014/main" val="9953769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agnetis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(1.8-2.1)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(0.8-3.6)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22583308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auricularis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66640623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capitis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4259235923"/>
                  </a:ext>
                </a:extLst>
              </a:tr>
              <a:tr h="21795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 (5.3-6.3)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13.1 (11.7-15.9)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16.2 (14.9-16.8)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8.8 (7.1-8.9)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15.5 (13.8-15.5)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13.1 (5.3-16.8)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15.2 (13.3-21.7)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7.8 (6.5-10.1)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19.5 (17.5-21.8)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15.9 (14.3-17.4)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16.8 (16.1-17.6)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16.1 (6.5-21.8)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14.6 (5.3-21.8)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304417430"/>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cohnii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74031020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devriesei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 (1.7-2.7)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45506316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epidermidis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4144649335"/>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equorum</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 (1.7-3.7)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35258624"/>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gallinarum</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557439585"/>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haemolyticus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(1.6-1.8)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3.1 (2.4-4.8)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(2.1-3.3)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 (2.7-3.5)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2.7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863236936"/>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hominis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013927970"/>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hyicus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1222009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pseudintermedius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80347298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saprophyticus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91141167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simulans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3.2 (2.5-4.3)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3.2 (3.1-3.5)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(2.3-2.4)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(0.8-1.9)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785570093"/>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succinus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79584551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warneri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2.5 (2.4-2.6)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(1.6-1.8)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(0.8-2.4)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7210209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xylosus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944642184"/>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fleurettii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12269731"/>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sciuri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562574804"/>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vitilinus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92312096"/>
                  </a:ext>
                </a:extLst>
              </a:tr>
              <a:tr h="14363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dysgalactiae</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 (2.8-7.3)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 (0.8-1.7)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367262233"/>
                  </a:ext>
                </a:extLst>
              </a:tr>
              <a:tr h="14363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uberis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 (5-6.1)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(4-5.1)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(2.4-2.6)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(0.9-6.1)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3.6 (3.2-5.5)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4.2 (1.1-6.1)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(1.8-3.5)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5.3 (4-5.6)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3.6 (0-6.1)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3.4 (0-6.1)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40914023"/>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61221140"/>
                  </a:ext>
                </a:extLst>
              </a:tr>
              <a:tr h="21795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streptococcal and streptococcal-like organisms</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930677320"/>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Corynebacterium</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(0.9-6.3)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7.5 (6.7-11)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(0.8-2.6)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11.5 (5.3-20.2)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963421207"/>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Kocuria</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68660619"/>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gram-positive bacteria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 (1-4.3)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(0.8-1.8)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24990966"/>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Coliforms</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1.8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649364906"/>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gram-negative bacteria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686041898"/>
                  </a:ext>
                </a:extLst>
              </a:tr>
              <a:tr h="83930">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Candida rugosa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571255483"/>
                  </a:ext>
                </a:extLst>
              </a:tr>
              <a:tr h="83930">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Unable to be identified</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21988246"/>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 viridans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8608552"/>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streptococcal and streptococcal-like organisms not listed separately: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(genus-level identification only)</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Streptococcus canis, Enterococcus saccharolyticus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0307521"/>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Corynebacterium</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amycolatum, C. callunae, C. casei, C. confusum, C. glutamicum, C. stationis, C. ulcerans, C. variabile, C. xerosis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5800140"/>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K</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ocuria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Kocuria</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carniphila, Kocuria</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palustris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7517729"/>
                  </a:ext>
                </a:extLst>
              </a:tr>
              <a:tr h="83930">
                <a:tc gridSpan="16">
                  <a:txBody>
                    <a:bodyPr/>
                    <a:lstStyle/>
                    <a:p>
                      <a:pPr marL="0" marR="0">
                        <a:lnSpc>
                          <a:spcPct val="107000"/>
                        </a:lnSpc>
                        <a:spcBef>
                          <a:spcPts val="0"/>
                        </a:spcBef>
                        <a:spcAft>
                          <a:spcPts val="0"/>
                        </a:spcAft>
                      </a:pPr>
                      <a:r>
                        <a:rPr lang="en-US" sz="3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Enterobacter </a:t>
                      </a:r>
                      <a:r>
                        <a:rPr lang="en-US" sz="3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Escherichia coli, Klebsiella aerogenes, Klebsiella pneumoniae,</a:t>
                      </a:r>
                      <a:r>
                        <a:rPr lang="en-US" sz="300" i="1" kern="100" dirty="0">
                          <a:effectLst/>
                          <a:latin typeface="Times New Roman" panose="02020603050405020304" pitchFamily="18" charset="0"/>
                          <a:ea typeface="Calibri" panose="020F0502020204030204" pitchFamily="34" charset="0"/>
                          <a:cs typeface="Times New Roman" panose="02020603050405020304" pitchFamily="18" charset="0"/>
                        </a:rPr>
                        <a:t> K</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lebsiella </a:t>
                      </a:r>
                      <a:r>
                        <a:rPr lang="en-US" sz="3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variicola</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Serratia marcescens</a:t>
                      </a:r>
                      <a:endParaRPr lang="en-US" sz="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73989912"/>
                  </a:ext>
                </a:extLst>
              </a:tr>
            </a:tbl>
          </a:graphicData>
        </a:graphic>
      </p:graphicFrame>
    </p:spTree>
    <p:extLst>
      <p:ext uri="{BB962C8B-B14F-4D97-AF65-F5344CB8AC3E}">
        <p14:creationId xmlns:p14="http://schemas.microsoft.com/office/powerpoint/2010/main" val="3535704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39144B4-849C-BB15-7B1E-0A985AAED646}"/>
              </a:ext>
            </a:extLst>
          </p:cNvPr>
          <p:cNvGraphicFramePr>
            <a:graphicFrameLocks noGrp="1"/>
          </p:cNvGraphicFramePr>
          <p:nvPr/>
        </p:nvGraphicFramePr>
        <p:xfrm>
          <a:off x="886455" y="1253327"/>
          <a:ext cx="10419090" cy="4351345"/>
        </p:xfrm>
        <a:graphic>
          <a:graphicData uri="http://schemas.openxmlformats.org/drawingml/2006/table">
            <a:tbl>
              <a:tblPr/>
              <a:tblGrid>
                <a:gridCol w="453004">
                  <a:extLst>
                    <a:ext uri="{9D8B030D-6E8A-4147-A177-3AD203B41FA5}">
                      <a16:colId xmlns:a16="http://schemas.microsoft.com/office/drawing/2014/main" val="2783322443"/>
                    </a:ext>
                  </a:extLst>
                </a:gridCol>
                <a:gridCol w="1035437">
                  <a:extLst>
                    <a:ext uri="{9D8B030D-6E8A-4147-A177-3AD203B41FA5}">
                      <a16:colId xmlns:a16="http://schemas.microsoft.com/office/drawing/2014/main" val="2632638238"/>
                    </a:ext>
                  </a:extLst>
                </a:gridCol>
                <a:gridCol w="686973">
                  <a:extLst>
                    <a:ext uri="{9D8B030D-6E8A-4147-A177-3AD203B41FA5}">
                      <a16:colId xmlns:a16="http://schemas.microsoft.com/office/drawing/2014/main" val="4132555270"/>
                    </a:ext>
                  </a:extLst>
                </a:gridCol>
                <a:gridCol w="686973">
                  <a:extLst>
                    <a:ext uri="{9D8B030D-6E8A-4147-A177-3AD203B41FA5}">
                      <a16:colId xmlns:a16="http://schemas.microsoft.com/office/drawing/2014/main" val="3012195948"/>
                    </a:ext>
                  </a:extLst>
                </a:gridCol>
                <a:gridCol w="686973">
                  <a:extLst>
                    <a:ext uri="{9D8B030D-6E8A-4147-A177-3AD203B41FA5}">
                      <a16:colId xmlns:a16="http://schemas.microsoft.com/office/drawing/2014/main" val="736821284"/>
                    </a:ext>
                  </a:extLst>
                </a:gridCol>
                <a:gridCol w="686973">
                  <a:extLst>
                    <a:ext uri="{9D8B030D-6E8A-4147-A177-3AD203B41FA5}">
                      <a16:colId xmlns:a16="http://schemas.microsoft.com/office/drawing/2014/main" val="1937847724"/>
                    </a:ext>
                  </a:extLst>
                </a:gridCol>
                <a:gridCol w="686973">
                  <a:extLst>
                    <a:ext uri="{9D8B030D-6E8A-4147-A177-3AD203B41FA5}">
                      <a16:colId xmlns:a16="http://schemas.microsoft.com/office/drawing/2014/main" val="2677457119"/>
                    </a:ext>
                  </a:extLst>
                </a:gridCol>
                <a:gridCol w="686973">
                  <a:extLst>
                    <a:ext uri="{9D8B030D-6E8A-4147-A177-3AD203B41FA5}">
                      <a16:colId xmlns:a16="http://schemas.microsoft.com/office/drawing/2014/main" val="2264172831"/>
                    </a:ext>
                  </a:extLst>
                </a:gridCol>
                <a:gridCol w="686973">
                  <a:extLst>
                    <a:ext uri="{9D8B030D-6E8A-4147-A177-3AD203B41FA5}">
                      <a16:colId xmlns:a16="http://schemas.microsoft.com/office/drawing/2014/main" val="3098057036"/>
                    </a:ext>
                  </a:extLst>
                </a:gridCol>
                <a:gridCol w="686973">
                  <a:extLst>
                    <a:ext uri="{9D8B030D-6E8A-4147-A177-3AD203B41FA5}">
                      <a16:colId xmlns:a16="http://schemas.microsoft.com/office/drawing/2014/main" val="1532755242"/>
                    </a:ext>
                  </a:extLst>
                </a:gridCol>
                <a:gridCol w="686973">
                  <a:extLst>
                    <a:ext uri="{9D8B030D-6E8A-4147-A177-3AD203B41FA5}">
                      <a16:colId xmlns:a16="http://schemas.microsoft.com/office/drawing/2014/main" val="910653754"/>
                    </a:ext>
                  </a:extLst>
                </a:gridCol>
                <a:gridCol w="686973">
                  <a:extLst>
                    <a:ext uri="{9D8B030D-6E8A-4147-A177-3AD203B41FA5}">
                      <a16:colId xmlns:a16="http://schemas.microsoft.com/office/drawing/2014/main" val="3437854870"/>
                    </a:ext>
                  </a:extLst>
                </a:gridCol>
                <a:gridCol w="686973">
                  <a:extLst>
                    <a:ext uri="{9D8B030D-6E8A-4147-A177-3AD203B41FA5}">
                      <a16:colId xmlns:a16="http://schemas.microsoft.com/office/drawing/2014/main" val="865365898"/>
                    </a:ext>
                  </a:extLst>
                </a:gridCol>
                <a:gridCol w="686973">
                  <a:extLst>
                    <a:ext uri="{9D8B030D-6E8A-4147-A177-3AD203B41FA5}">
                      <a16:colId xmlns:a16="http://schemas.microsoft.com/office/drawing/2014/main" val="2753979477"/>
                    </a:ext>
                  </a:extLst>
                </a:gridCol>
                <a:gridCol w="686973">
                  <a:extLst>
                    <a:ext uri="{9D8B030D-6E8A-4147-A177-3AD203B41FA5}">
                      <a16:colId xmlns:a16="http://schemas.microsoft.com/office/drawing/2014/main" val="3178815244"/>
                    </a:ext>
                  </a:extLst>
                </a:gridCol>
              </a:tblGrid>
              <a:tr h="672648">
                <a:tc gridSpan="15">
                  <a:txBody>
                    <a:bodyPr/>
                    <a:lstStyle/>
                    <a:p>
                      <a:pPr algn="l" fontAlgn="ctr"/>
                      <a:r>
                        <a:rPr lang="en-US" sz="700" b="0" i="0" u="none" strike="noStrike">
                          <a:solidFill>
                            <a:srgbClr val="000000"/>
                          </a:solidFill>
                          <a:effectLst/>
                          <a:latin typeface="Times New Roman" panose="02020603050405020304" pitchFamily="18" charset="0"/>
                        </a:rPr>
                        <a:t>Table 1. 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77323756"/>
                  </a:ext>
                </a:extLst>
              </a:tr>
              <a:tr h="143808">
                <a:tc gridSpan="2">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TS-1</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BP-1</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Overall</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14375613"/>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Num. farm visits</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30</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3154106"/>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Pathogen (group)</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65818398"/>
                  </a:ext>
                </a:extLst>
              </a:tr>
              <a:tr h="282976">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Non-</a:t>
                      </a:r>
                      <a:r>
                        <a:rPr lang="en-US" sz="700" b="0" i="1" u="none" strike="noStrike">
                          <a:solidFill>
                            <a:srgbClr val="000000"/>
                          </a:solidFill>
                          <a:effectLst/>
                          <a:latin typeface="Times New Roman" panose="02020603050405020304" pitchFamily="18" charset="0"/>
                        </a:rPr>
                        <a:t>aureus</a:t>
                      </a:r>
                      <a:r>
                        <a:rPr lang="en-US" sz="700" b="0" i="0" u="none" strike="noStrike">
                          <a:solidFill>
                            <a:srgbClr val="000000"/>
                          </a:solidFill>
                          <a:effectLst/>
                          <a:latin typeface="Times New Roman" panose="02020603050405020304" pitchFamily="18" charset="0"/>
                        </a:rPr>
                        <a:t> staphylococci and mammaliicocci</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19 (9.7-25.6)</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24.8 (21.9-39.8)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21.1 (12.8-39.8)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20 (9.7-39.8)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64914527"/>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uberis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86674246"/>
                  </a:ext>
                </a:extLst>
              </a:tr>
              <a:tr h="204114">
                <a:tc>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Staphylococcus aureus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71212441"/>
                  </a:ext>
                </a:extLst>
              </a:tr>
              <a:tr h="222670">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Corynebacterium</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3</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65955880"/>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gram-positive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5789641"/>
                  </a:ext>
                </a:extLst>
              </a:tr>
              <a:tr h="204114">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dysgalactiae</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3991247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Aerococcus</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1</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(0-3.7)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73118571"/>
                  </a:ext>
                </a:extLst>
              </a:tr>
              <a:tr h="338644">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streptococcal and streptococcal-like organisms</a:t>
                      </a:r>
                      <a:r>
                        <a:rPr lang="en-US" sz="700" b="0" i="0" u="none" strike="noStrike" baseline="30000">
                          <a:solidFill>
                            <a:srgbClr val="000000"/>
                          </a:solidFill>
                          <a:effectLst/>
                          <a:latin typeface="Times New Roman" panose="02020603050405020304" pitchFamily="18" charset="0"/>
                        </a:rPr>
                        <a:t>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6116954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4</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87357019"/>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Coliforms</a:t>
                      </a:r>
                      <a:r>
                        <a:rPr lang="en-US" sz="700" b="0" i="0" u="none" strike="noStrike" baseline="30000">
                          <a:solidFill>
                            <a:srgbClr val="000000"/>
                          </a:solidFill>
                          <a:effectLst/>
                          <a:latin typeface="Times New Roman" panose="02020603050405020304" pitchFamily="18" charset="0"/>
                        </a:rPr>
                        <a:t>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 (1-2)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1.8 (0-2.4)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26090797"/>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gram-negative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19876436"/>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Candida rugosa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3830718"/>
                  </a:ext>
                </a:extLst>
              </a:tr>
              <a:tr h="13916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Unable to be identified</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505736"/>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1 </a:t>
                      </a:r>
                      <a:r>
                        <a:rPr lang="en-US" sz="700" b="0" i="1" u="none" strike="noStrike">
                          <a:solidFill>
                            <a:srgbClr val="000000"/>
                          </a:solidFill>
                          <a:effectLst/>
                          <a:latin typeface="Times New Roman" panose="02020603050405020304" pitchFamily="18" charset="0"/>
                        </a:rPr>
                        <a:t>Aerococcus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Aerococcus viridans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516547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2</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Other streptococcal and streptococcal-like organisms not listed separately: </a:t>
                      </a:r>
                      <a:r>
                        <a:rPr lang="en-US" sz="700" b="0" i="1" u="none" strike="noStrike">
                          <a:solidFill>
                            <a:srgbClr val="000000"/>
                          </a:solidFill>
                          <a:effectLst/>
                          <a:latin typeface="Times New Roman" panose="02020603050405020304" pitchFamily="18" charset="0"/>
                        </a:rPr>
                        <a:t>Streptococcus </a:t>
                      </a:r>
                      <a:r>
                        <a:rPr lang="en-US" sz="700" b="0" i="0" u="none" strike="noStrike">
                          <a:solidFill>
                            <a:srgbClr val="000000"/>
                          </a:solidFill>
                          <a:effectLst/>
                          <a:latin typeface="Times New Roman" panose="02020603050405020304" pitchFamily="18" charset="0"/>
                        </a:rPr>
                        <a:t>sp</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(genus-level identification only)</a:t>
                      </a:r>
                      <a:r>
                        <a:rPr lang="en-US" sz="700" b="0" i="1" u="none" strike="noStrike">
                          <a:solidFill>
                            <a:srgbClr val="000000"/>
                          </a:solidFill>
                          <a:effectLst/>
                          <a:latin typeface="Times New Roman" panose="02020603050405020304" pitchFamily="18" charset="0"/>
                        </a:rPr>
                        <a:t>, Streptococcus canis, Enterococcus saccharolyticus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783056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3</a:t>
                      </a:r>
                      <a:r>
                        <a:rPr lang="en-US" sz="700" b="0" i="1" u="none" strike="noStrike">
                          <a:solidFill>
                            <a:srgbClr val="000000"/>
                          </a:solidFill>
                          <a:effectLst/>
                          <a:latin typeface="Times New Roman" panose="02020603050405020304" pitchFamily="18" charset="0"/>
                        </a:rPr>
                        <a:t> Corynebacterium</a:t>
                      </a:r>
                      <a:r>
                        <a:rPr lang="en-US" sz="700" b="0" i="0" u="none" strike="noStrike">
                          <a:solidFill>
                            <a:srgbClr val="000000"/>
                          </a:solidFill>
                          <a:effectLst/>
                          <a:latin typeface="Times New Roman" panose="02020603050405020304" pitchFamily="18" charset="0"/>
                        </a:rPr>
                        <a:t> sp. (genus-level identification only), </a:t>
                      </a:r>
                      <a:r>
                        <a:rPr lang="en-US" sz="700" b="0" i="1" u="none" strike="noStrike">
                          <a:solidFill>
                            <a:srgbClr val="000000"/>
                          </a:solidFill>
                          <a:effectLst/>
                          <a:latin typeface="Times New Roman" panose="02020603050405020304" pitchFamily="18" charset="0"/>
                        </a:rPr>
                        <a:t>C. amycolatum, C. callunae, C. casei, C. confusum, C. glutamicum, C. stationis, C. ulcerans, C. variabile, C. xerosis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05701945"/>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4</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Kocuria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carniphila, 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palustris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5252750"/>
                  </a:ext>
                </a:extLst>
              </a:tr>
              <a:tr h="143808">
                <a:tc gridSpan="15">
                  <a:txBody>
                    <a:bodyPr/>
                    <a:lstStyle/>
                    <a:p>
                      <a:pPr algn="l" fontAlgn="ctr"/>
                      <a:r>
                        <a:rPr lang="en-US" sz="700" b="0" i="0" u="none" strike="noStrike" baseline="30000" dirty="0">
                          <a:solidFill>
                            <a:srgbClr val="000000"/>
                          </a:solidFill>
                          <a:effectLst/>
                          <a:latin typeface="Times New Roman" panose="02020603050405020304" pitchFamily="18" charset="0"/>
                        </a:rPr>
                        <a:t>5 </a:t>
                      </a:r>
                      <a:r>
                        <a:rPr lang="en-US" sz="700" b="0" i="1" u="none" strike="noStrike" dirty="0">
                          <a:solidFill>
                            <a:srgbClr val="000000"/>
                          </a:solidFill>
                          <a:effectLst/>
                          <a:latin typeface="Times New Roman" panose="02020603050405020304" pitchFamily="18" charset="0"/>
                        </a:rPr>
                        <a:t>Enterobacter </a:t>
                      </a:r>
                      <a:r>
                        <a:rPr lang="en-US" sz="700" b="0" i="0" u="none" strike="noStrike" dirty="0">
                          <a:solidFill>
                            <a:srgbClr val="000000"/>
                          </a:solidFill>
                          <a:effectLst/>
                          <a:latin typeface="Times New Roman" panose="02020603050405020304" pitchFamily="18" charset="0"/>
                        </a:rPr>
                        <a:t>sp. (genus-level identification only), </a:t>
                      </a:r>
                      <a:r>
                        <a:rPr lang="en-US" sz="700" b="0" i="1" u="none" strike="noStrike" dirty="0">
                          <a:solidFill>
                            <a:srgbClr val="000000"/>
                          </a:solidFill>
                          <a:effectLst/>
                          <a:latin typeface="Times New Roman" panose="02020603050405020304" pitchFamily="18" charset="0"/>
                        </a:rPr>
                        <a:t>Escherichia coli, Klebsiella aerogenes, Klebsiella pneumoniae, Klebsiella </a:t>
                      </a:r>
                      <a:r>
                        <a:rPr lang="en-US" sz="700" b="0" i="1" u="none" strike="noStrike" dirty="0" err="1">
                          <a:solidFill>
                            <a:srgbClr val="000000"/>
                          </a:solidFill>
                          <a:effectLst/>
                          <a:latin typeface="Times New Roman" panose="02020603050405020304" pitchFamily="18" charset="0"/>
                        </a:rPr>
                        <a:t>variicola</a:t>
                      </a:r>
                      <a:r>
                        <a:rPr lang="en-US" sz="700" b="0" i="1" u="none" strike="noStrike" dirty="0">
                          <a:solidFill>
                            <a:srgbClr val="000000"/>
                          </a:solidFill>
                          <a:effectLst/>
                          <a:latin typeface="Times New Roman" panose="02020603050405020304" pitchFamily="18" charset="0"/>
                        </a:rPr>
                        <a:t>, Serratia marcescens</a:t>
                      </a:r>
                      <a:endParaRPr lang="en-US" sz="700" b="0" i="0" u="none" strike="noStrike" dirty="0">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6745327"/>
                  </a:ext>
                </a:extLst>
              </a:tr>
            </a:tbl>
          </a:graphicData>
        </a:graphic>
      </p:graphicFrame>
    </p:spTree>
    <p:extLst>
      <p:ext uri="{BB962C8B-B14F-4D97-AF65-F5344CB8AC3E}">
        <p14:creationId xmlns:p14="http://schemas.microsoft.com/office/powerpoint/2010/main" val="2220273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F33D31E-2EDC-92EE-30D6-C7D203CEB100}"/>
              </a:ext>
            </a:extLst>
          </p:cNvPr>
          <p:cNvGraphicFramePr>
            <a:graphicFrameLocks noGrp="1"/>
          </p:cNvGraphicFramePr>
          <p:nvPr/>
        </p:nvGraphicFramePr>
        <p:xfrm>
          <a:off x="298073" y="0"/>
          <a:ext cx="11595853" cy="6712769"/>
        </p:xfrm>
        <a:graphic>
          <a:graphicData uri="http://schemas.openxmlformats.org/drawingml/2006/table">
            <a:tbl>
              <a:tblPr/>
              <a:tblGrid>
                <a:gridCol w="236651">
                  <a:extLst>
                    <a:ext uri="{9D8B030D-6E8A-4147-A177-3AD203B41FA5}">
                      <a16:colId xmlns:a16="http://schemas.microsoft.com/office/drawing/2014/main" val="1246780524"/>
                    </a:ext>
                  </a:extLst>
                </a:gridCol>
                <a:gridCol w="1394084">
                  <a:extLst>
                    <a:ext uri="{9D8B030D-6E8A-4147-A177-3AD203B41FA5}">
                      <a16:colId xmlns:a16="http://schemas.microsoft.com/office/drawing/2014/main" val="552233872"/>
                    </a:ext>
                  </a:extLst>
                </a:gridCol>
                <a:gridCol w="585171">
                  <a:extLst>
                    <a:ext uri="{9D8B030D-6E8A-4147-A177-3AD203B41FA5}">
                      <a16:colId xmlns:a16="http://schemas.microsoft.com/office/drawing/2014/main" val="3238930973"/>
                    </a:ext>
                  </a:extLst>
                </a:gridCol>
                <a:gridCol w="757280">
                  <a:extLst>
                    <a:ext uri="{9D8B030D-6E8A-4147-A177-3AD203B41FA5}">
                      <a16:colId xmlns:a16="http://schemas.microsoft.com/office/drawing/2014/main" val="2616052651"/>
                    </a:ext>
                  </a:extLst>
                </a:gridCol>
                <a:gridCol w="740070">
                  <a:extLst>
                    <a:ext uri="{9D8B030D-6E8A-4147-A177-3AD203B41FA5}">
                      <a16:colId xmlns:a16="http://schemas.microsoft.com/office/drawing/2014/main" val="2468352080"/>
                    </a:ext>
                  </a:extLst>
                </a:gridCol>
                <a:gridCol w="697041">
                  <a:extLst>
                    <a:ext uri="{9D8B030D-6E8A-4147-A177-3AD203B41FA5}">
                      <a16:colId xmlns:a16="http://schemas.microsoft.com/office/drawing/2014/main" val="3073993061"/>
                    </a:ext>
                  </a:extLst>
                </a:gridCol>
                <a:gridCol w="817519">
                  <a:extLst>
                    <a:ext uri="{9D8B030D-6E8A-4147-A177-3AD203B41FA5}">
                      <a16:colId xmlns:a16="http://schemas.microsoft.com/office/drawing/2014/main" val="4134336101"/>
                    </a:ext>
                  </a:extLst>
                </a:gridCol>
                <a:gridCol w="808913">
                  <a:extLst>
                    <a:ext uri="{9D8B030D-6E8A-4147-A177-3AD203B41FA5}">
                      <a16:colId xmlns:a16="http://schemas.microsoft.com/office/drawing/2014/main" val="886534469"/>
                    </a:ext>
                  </a:extLst>
                </a:gridCol>
                <a:gridCol w="757280">
                  <a:extLst>
                    <a:ext uri="{9D8B030D-6E8A-4147-A177-3AD203B41FA5}">
                      <a16:colId xmlns:a16="http://schemas.microsoft.com/office/drawing/2014/main" val="278221316"/>
                    </a:ext>
                  </a:extLst>
                </a:gridCol>
                <a:gridCol w="757280">
                  <a:extLst>
                    <a:ext uri="{9D8B030D-6E8A-4147-A177-3AD203B41FA5}">
                      <a16:colId xmlns:a16="http://schemas.microsoft.com/office/drawing/2014/main" val="675861697"/>
                    </a:ext>
                  </a:extLst>
                </a:gridCol>
                <a:gridCol w="826123">
                  <a:extLst>
                    <a:ext uri="{9D8B030D-6E8A-4147-A177-3AD203B41FA5}">
                      <a16:colId xmlns:a16="http://schemas.microsoft.com/office/drawing/2014/main" val="3386610503"/>
                    </a:ext>
                  </a:extLst>
                </a:gridCol>
                <a:gridCol w="929389">
                  <a:extLst>
                    <a:ext uri="{9D8B030D-6E8A-4147-A177-3AD203B41FA5}">
                      <a16:colId xmlns:a16="http://schemas.microsoft.com/office/drawing/2014/main" val="397136886"/>
                    </a:ext>
                  </a:extLst>
                </a:gridCol>
                <a:gridCol w="740070">
                  <a:extLst>
                    <a:ext uri="{9D8B030D-6E8A-4147-A177-3AD203B41FA5}">
                      <a16:colId xmlns:a16="http://schemas.microsoft.com/office/drawing/2014/main" val="3077714905"/>
                    </a:ext>
                  </a:extLst>
                </a:gridCol>
                <a:gridCol w="765886">
                  <a:extLst>
                    <a:ext uri="{9D8B030D-6E8A-4147-A177-3AD203B41FA5}">
                      <a16:colId xmlns:a16="http://schemas.microsoft.com/office/drawing/2014/main" val="743006630"/>
                    </a:ext>
                  </a:extLst>
                </a:gridCol>
                <a:gridCol w="783096">
                  <a:extLst>
                    <a:ext uri="{9D8B030D-6E8A-4147-A177-3AD203B41FA5}">
                      <a16:colId xmlns:a16="http://schemas.microsoft.com/office/drawing/2014/main" val="2461273884"/>
                    </a:ext>
                  </a:extLst>
                </a:gridCol>
              </a:tblGrid>
              <a:tr h="1115566">
                <a:tc gridSpan="15">
                  <a:txBody>
                    <a:bodyPr/>
                    <a:lstStyle/>
                    <a:p>
                      <a:pPr algn="l" fontAlgn="ctr"/>
                      <a:r>
                        <a:rPr lang="en-US" sz="1000" b="1" i="0" u="none" strike="noStrike" dirty="0">
                          <a:solidFill>
                            <a:srgbClr val="000000"/>
                          </a:solidFill>
                          <a:effectLst/>
                          <a:latin typeface="Times New Roman" panose="02020603050405020304" pitchFamily="18" charset="0"/>
                        </a:rPr>
                        <a:t>Table 1. </a:t>
                      </a:r>
                      <a:r>
                        <a:rPr lang="en-US" sz="1000" b="0" i="0" u="none" strike="noStrike" dirty="0">
                          <a:solidFill>
                            <a:srgbClr val="000000"/>
                          </a:solidFill>
                          <a:effectLst/>
                          <a:latin typeface="Times New Roman" panose="02020603050405020304" pitchFamily="18" charset="0"/>
                        </a:rPr>
                        <a:t>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860" marR="3860" marT="3860"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7243530"/>
                  </a:ext>
                </a:extLst>
              </a:tr>
              <a:tr h="205849">
                <a:tc gridSpan="2">
                  <a:txBody>
                    <a:bodyPr/>
                    <a:lstStyle/>
                    <a:p>
                      <a:pPr algn="l" fontAlgn="b"/>
                      <a:endParaRPr lang="en-US" sz="1050" b="0" i="0" u="none" strike="noStrike">
                        <a:solidFill>
                          <a:srgbClr val="000000"/>
                        </a:solidFill>
                        <a:effectLst/>
                        <a:latin typeface="Times New Roman" panose="02020603050405020304" pitchFamily="18" charset="0"/>
                      </a:endParaRPr>
                    </a:p>
                  </a:txBody>
                  <a:tcPr marL="3860" marR="3860" marT="3860" marB="0" anchor="b">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TS-1</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BP-1</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Overall</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18052213"/>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Num. farm visits</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30</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46044142"/>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Pathogen (group)</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259287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agnetis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3668695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auricularis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2838086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capitis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576406195"/>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chromogenes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(5.3-16.8)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15.2 (13.3-21.7)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7.8 (6.5-10.1)</a:t>
                      </a:r>
                      <a:endParaRPr lang="en-US" sz="1000" b="0" i="0" u="none" strike="noStrike" dirty="0">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16.1 (6.5-21.8)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14.6 (5.3-21.8)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7318245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cohnii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6654540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devriesei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1036257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epidermidis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67083334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equorum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787388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gallinarum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1974231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haemolyticus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 (2.1-3.3)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945054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hominis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4156120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hyicus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55114920"/>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pseudintermedius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33297453"/>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saprophyticus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3507494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simulans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96339604"/>
                  </a:ext>
                </a:extLst>
              </a:tr>
              <a:tr h="332015">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succinus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418849349"/>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warneri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5030282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xylosus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1645929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fleurettii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814858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sciuri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96559628"/>
                  </a:ext>
                </a:extLst>
              </a:tr>
              <a:tr h="199209">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vitilinus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dirty="0">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0883780"/>
                  </a:ext>
                </a:extLst>
              </a:tr>
            </a:tbl>
          </a:graphicData>
        </a:graphic>
      </p:graphicFrame>
    </p:spTree>
    <p:extLst>
      <p:ext uri="{BB962C8B-B14F-4D97-AF65-F5344CB8AC3E}">
        <p14:creationId xmlns:p14="http://schemas.microsoft.com/office/powerpoint/2010/main" val="722098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B48E7-C196-DED8-6028-FF0CD9503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727" y="0"/>
            <a:ext cx="6858000" cy="6858000"/>
          </a:xfrm>
          <a:prstGeom prst="rect">
            <a:avLst/>
          </a:prstGeom>
        </p:spPr>
      </p:pic>
    </p:spTree>
    <p:extLst>
      <p:ext uri="{BB962C8B-B14F-4D97-AF65-F5344CB8AC3E}">
        <p14:creationId xmlns:p14="http://schemas.microsoft.com/office/powerpoint/2010/main" val="3347292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400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420607"/>
            <a:ext cx="8092198" cy="1067836"/>
          </a:xfrm>
          <a:noFill/>
          <a:ln>
            <a:noFill/>
          </a:ln>
        </p:spPr>
        <p:txBody>
          <a:bodyPr>
            <a:normAutofit fontScale="90000"/>
          </a:bodyPr>
          <a:lstStyle/>
          <a:p>
            <a:r>
              <a:rPr lang="en-US" sz="3600" b="1" i="1" dirty="0">
                <a:effectLst>
                  <a:outerShdw blurRad="38100" dist="38100" dir="2700000" algn="tl">
                    <a:srgbClr val="000000">
                      <a:alpha val="43137"/>
                    </a:srgbClr>
                  </a:outerShdw>
                </a:effectLst>
                <a:latin typeface="+mn-lt"/>
              </a:rPr>
              <a:t>Non-aureus staphylococci and mammaliicocci (NASM) mastitis: Why do we care?</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488443"/>
            <a:ext cx="7279476" cy="4948950"/>
          </a:xfrm>
          <a:noFill/>
          <a:ln>
            <a:noFill/>
          </a:ln>
        </p:spPr>
        <p:txBody>
          <a:bodyPr>
            <a:normAutofit/>
          </a:bodyPr>
          <a:lstStyle/>
          <a:p>
            <a:pPr>
              <a:lnSpc>
                <a:spcPts val="600"/>
              </a:lnSpc>
              <a:buSzPct val="75000"/>
              <a:buFont typeface="Wingdings" panose="05000000000000000000" pitchFamily="2" charset="2"/>
              <a:buChar char="§"/>
            </a:pPr>
            <a:endParaRPr lang="en-US" sz="20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000" b="1" i="1" dirty="0">
                <a:latin typeface="Calibri" panose="020F0502020204030204" pitchFamily="34" charset="0"/>
                <a:ea typeface="Calibri" panose="020F0502020204030204" pitchFamily="34" charset="0"/>
              </a:rPr>
              <a:t>Long been considered a “minor pathogen”</a:t>
            </a:r>
          </a:p>
          <a:p>
            <a:pPr>
              <a:buSzPct val="75000"/>
              <a:buFont typeface="Wingdings" panose="05000000000000000000" pitchFamily="2" charset="2"/>
              <a:buChar char="§"/>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NAS as </a:t>
            </a:r>
            <a:r>
              <a:rPr lang="en-US" sz="2000" b="1" i="1" dirty="0">
                <a:latin typeface="Calibri" panose="020F0502020204030204" pitchFamily="34" charset="0"/>
                <a:ea typeface="Calibri" panose="020F0502020204030204" pitchFamily="34" charset="0"/>
                <a:cs typeface="Times New Roman" panose="02020603050405020304" pitchFamily="18" charset="0"/>
              </a:rPr>
              <a:t>a group </a:t>
            </a:r>
            <a:r>
              <a:rPr lang="en-US" sz="2000" b="1" i="1" dirty="0">
                <a:effectLst/>
                <a:latin typeface="Calibri" panose="020F0502020204030204" pitchFamily="34" charset="0"/>
                <a:ea typeface="Calibri" panose="020F0502020204030204" pitchFamily="34" charset="0"/>
                <a:cs typeface="Times New Roman" panose="02020603050405020304" pitchFamily="18" charset="0"/>
              </a:rPr>
              <a:t>increase somatic cell count (SCC)</a:t>
            </a: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although generally, </a:t>
            </a:r>
            <a:r>
              <a:rPr lang="en-US" sz="1600" dirty="0">
                <a:effectLst/>
                <a:latin typeface="Calibri" panose="020F0502020204030204" pitchFamily="34" charset="0"/>
                <a:ea typeface="Calibri" panose="020F0502020204030204" pitchFamily="34" charset="0"/>
                <a:cs typeface="Times New Roman" panose="02020603050405020304" pitchFamily="18" charset="0"/>
              </a:rPr>
              <a:t>subclinical NAS intramammary infections don’t have much effect on milk yield</a:t>
            </a: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r>
              <a:rPr kumimoji="0" lang="en-US" sz="20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Many farms have implemented modern mastitis control practices minimizing</a:t>
            </a:r>
            <a:r>
              <a:rPr kumimoji="0" lang="en-US" sz="20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 effects of bacteria considered to be “major” pathogens</a:t>
            </a:r>
          </a:p>
          <a:p>
            <a:pPr lvl="1">
              <a:spcBef>
                <a:spcPts val="1000"/>
              </a:spcBef>
              <a:buSzPct val="75000"/>
              <a:buFont typeface="Wingdings" panose="05000000000000000000" pitchFamily="2" charset="2"/>
              <a:buChar char="§"/>
              <a:defRPr/>
            </a:pPr>
            <a:r>
              <a:rPr kumimoji="0" lang="en-US" sz="160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Well-described, effective control practices based on thorough understanding of “major” mastitis pathogens</a:t>
            </a:r>
          </a:p>
          <a:p>
            <a:pPr lvl="1">
              <a:spcBef>
                <a:spcPts val="1000"/>
              </a:spcBef>
              <a:buSzPct val="75000"/>
              <a:buFont typeface="Wingdings" panose="05000000000000000000" pitchFamily="2" charset="2"/>
              <a:buChar char="§"/>
              <a:defRPr/>
            </a:pPr>
            <a:r>
              <a:rPr kumimoji="0" lang="en-US" sz="16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Sta</a:t>
            </a:r>
            <a:r>
              <a:rPr lang="en-US" sz="16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phylococcus</a:t>
            </a: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aureus, Streptococcus agalactiae</a:t>
            </a:r>
            <a:endParaRPr kumimoji="0" lang="en-US" sz="16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defRPr/>
            </a:pPr>
            <a:r>
              <a:rPr lang="en-US"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leading contributor to bulk tank milk somatic cell count on farms with good milk quality is mammary gland infections due to non-aureus staphylococci</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0" name="Picture 2" descr="&lt;i&gt;Staphylococcus chromogenes&lt;/i&gt;">
            <a:extLst>
              <a:ext uri="{FF2B5EF4-FFF2-40B4-BE49-F238E27FC236}">
                <a16:creationId xmlns:a16="http://schemas.microsoft.com/office/drawing/2014/main" id="{043D0510-50A1-E069-11D7-E7E11F4F28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 r="50000" b="1"/>
          <a:stretch/>
        </p:blipFill>
        <p:spPr bwMode="auto">
          <a:xfrm>
            <a:off x="8347378" y="1630156"/>
            <a:ext cx="1247727" cy="12455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t;i&gt;Staphylococcus epidermidis&lt;/i&gt;">
            <a:extLst>
              <a:ext uri="{FF2B5EF4-FFF2-40B4-BE49-F238E27FC236}">
                <a16:creationId xmlns:a16="http://schemas.microsoft.com/office/drawing/2014/main" id="{3A56EA14-D09B-3C28-E8C9-25DFD561C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9" r="50000"/>
          <a:stretch/>
        </p:blipFill>
        <p:spPr bwMode="auto">
          <a:xfrm>
            <a:off x="9183992" y="4442890"/>
            <a:ext cx="1457574" cy="14407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4D89851-4137-7CA6-4B4C-77CA1D611647}"/>
              </a:ext>
            </a:extLst>
          </p:cNvPr>
          <p:cNvPicPr>
            <a:picLocks noChangeAspect="1"/>
          </p:cNvPicPr>
          <p:nvPr/>
        </p:nvPicPr>
        <p:blipFill rotWithShape="1">
          <a:blip r:embed="rId5"/>
          <a:srcRect l="27902" t="25490" r="56500" b="18089"/>
          <a:stretch/>
        </p:blipFill>
        <p:spPr>
          <a:xfrm>
            <a:off x="8349625" y="2953121"/>
            <a:ext cx="1381089" cy="1405074"/>
          </a:xfrm>
          <a:prstGeom prst="rect">
            <a:avLst/>
          </a:prstGeom>
        </p:spPr>
      </p:pic>
      <p:pic>
        <p:nvPicPr>
          <p:cNvPr id="12" name="Picture 11">
            <a:extLst>
              <a:ext uri="{FF2B5EF4-FFF2-40B4-BE49-F238E27FC236}">
                <a16:creationId xmlns:a16="http://schemas.microsoft.com/office/drawing/2014/main" id="{8D83AF53-D993-385F-2C38-992A9D8832DB}"/>
              </a:ext>
            </a:extLst>
          </p:cNvPr>
          <p:cNvPicPr>
            <a:picLocks noChangeAspect="1"/>
          </p:cNvPicPr>
          <p:nvPr/>
        </p:nvPicPr>
        <p:blipFill rotWithShape="1">
          <a:blip r:embed="rId6"/>
          <a:srcRect l="14480" t="21262" r="65100" b="7423"/>
          <a:stretch/>
        </p:blipFill>
        <p:spPr>
          <a:xfrm>
            <a:off x="9951022" y="2962537"/>
            <a:ext cx="1381089" cy="1356558"/>
          </a:xfrm>
          <a:prstGeom prst="rect">
            <a:avLst/>
          </a:prstGeom>
        </p:spPr>
      </p:pic>
      <p:pic>
        <p:nvPicPr>
          <p:cNvPr id="15" name="Picture 14">
            <a:extLst>
              <a:ext uri="{FF2B5EF4-FFF2-40B4-BE49-F238E27FC236}">
                <a16:creationId xmlns:a16="http://schemas.microsoft.com/office/drawing/2014/main" id="{3EF3A536-4744-1F1E-F23B-AF2D66205E72}"/>
              </a:ext>
            </a:extLst>
          </p:cNvPr>
          <p:cNvPicPr>
            <a:picLocks noChangeAspect="1"/>
          </p:cNvPicPr>
          <p:nvPr/>
        </p:nvPicPr>
        <p:blipFill rotWithShape="1">
          <a:blip r:embed="rId7"/>
          <a:srcRect l="14827" t="18674" r="64900" b="25556"/>
          <a:stretch/>
        </p:blipFill>
        <p:spPr>
          <a:xfrm>
            <a:off x="9874536" y="1671676"/>
            <a:ext cx="1457575" cy="1127735"/>
          </a:xfrm>
          <a:prstGeom prst="rect">
            <a:avLst/>
          </a:prstGeom>
        </p:spPr>
      </p:pic>
    </p:spTree>
    <p:extLst>
      <p:ext uri="{BB962C8B-B14F-4D97-AF65-F5344CB8AC3E}">
        <p14:creationId xmlns:p14="http://schemas.microsoft.com/office/powerpoint/2010/main" val="1349304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7945544" cy="1067836"/>
          </a:xfrm>
          <a:noFill/>
          <a:ln>
            <a:noFill/>
          </a:ln>
        </p:spPr>
        <p:txBody>
          <a:bodyPr>
            <a:normAutofit fontScale="90000"/>
          </a:bodyPr>
          <a:lstStyle/>
          <a:p>
            <a:r>
              <a:rPr lang="en-US" sz="3600" b="1" i="1" dirty="0">
                <a:effectLst>
                  <a:outerShdw blurRad="38100" dist="38100" dir="2700000" algn="tl">
                    <a:srgbClr val="000000">
                      <a:alpha val="43137"/>
                    </a:srgbClr>
                  </a:outerShdw>
                </a:effectLst>
                <a:latin typeface="+mn-lt"/>
              </a:rPr>
              <a:t>Non-aureus staphylococci and mammaliicocci (NASM) mastitis: Diversity between species</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562986"/>
            <a:ext cx="7852500" cy="5007819"/>
          </a:xfrm>
          <a:noFill/>
          <a:ln>
            <a:noFill/>
          </a:ln>
        </p:spPr>
        <p:txBody>
          <a:bodyPr>
            <a:normAutofit/>
          </a:bodyPr>
          <a:lstStyle/>
          <a:p>
            <a:pPr>
              <a:lnSpc>
                <a:spcPts val="600"/>
              </a:lnSpc>
              <a:buSzPct val="75000"/>
              <a:buFont typeface="Wingdings" panose="05000000000000000000" pitchFamily="2" charset="2"/>
              <a:buChar char="§"/>
            </a:pPr>
            <a:endParaRPr lang="en-US" sz="1800" b="1" i="1" dirty="0">
              <a:effectLst/>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1800" b="1" i="1" dirty="0">
                <a:effectLst/>
                <a:latin typeface="Calibri" panose="020F0502020204030204" pitchFamily="34" charset="0"/>
                <a:ea typeface="Calibri" panose="020F0502020204030204" pitchFamily="34" charset="0"/>
              </a:rPr>
              <a:t>Extremely heterogenous group of bacteria</a:t>
            </a:r>
          </a:p>
          <a:p>
            <a:pPr>
              <a:buSzPct val="75000"/>
              <a:buFont typeface="Wingdings" panose="05000000000000000000" pitchFamily="2" charset="2"/>
              <a:buChar char="§"/>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NAS species differ </a:t>
            </a:r>
            <a:r>
              <a:rPr lang="en-US" sz="1800" b="1" i="1" dirty="0">
                <a:latin typeface="Calibri" panose="020F0502020204030204" pitchFamily="34" charset="0"/>
                <a:ea typeface="Calibri" panose="020F0502020204030204" pitchFamily="34" charset="0"/>
                <a:cs typeface="Times New Roman" panose="02020603050405020304" pitchFamily="18" charset="0"/>
              </a:rPr>
              <a:t>from each other in how they behave as an intramammary pathogen</a:t>
            </a:r>
            <a:endParaRPr lang="en-US" sz="18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Ability to cause persistent infections</a:t>
            </a:r>
          </a:p>
          <a:p>
            <a:pPr lvl="1">
              <a:buSzPct val="75000"/>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E</a:t>
            </a:r>
            <a:r>
              <a:rPr lang="en-US" sz="1400" dirty="0">
                <a:effectLst/>
                <a:latin typeface="Calibri" panose="020F0502020204030204" pitchFamily="34" charset="0"/>
                <a:ea typeface="Calibri" panose="020F0502020204030204" pitchFamily="34" charset="0"/>
                <a:cs typeface="Times New Roman" panose="02020603050405020304" pitchFamily="18" charset="0"/>
              </a:rPr>
              <a:t>ffect on milk yield </a:t>
            </a:r>
          </a:p>
          <a:p>
            <a:pPr lvl="1">
              <a:buSzPct val="75000"/>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D</a:t>
            </a:r>
            <a:r>
              <a:rPr lang="en-US" sz="1400" dirty="0">
                <a:effectLst/>
                <a:latin typeface="Calibri" panose="020F0502020204030204" pitchFamily="34" charset="0"/>
                <a:ea typeface="Calibri" panose="020F0502020204030204" pitchFamily="34" charset="0"/>
                <a:cs typeface="Times New Roman" panose="02020603050405020304" pitchFamily="18" charset="0"/>
              </a:rPr>
              <a:t>egree to which they cause an inflammatory reaction in the udder (measured by quarter SCC)</a:t>
            </a:r>
          </a:p>
          <a:p>
            <a:pPr>
              <a:buSzPct val="75000"/>
              <a:buFont typeface="Wingdings" panose="05000000000000000000" pitchFamily="2" charset="2"/>
              <a:buChar char="§"/>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NAS species differ in their virulence potential (ability for host invasion and tissue damage)</a:t>
            </a:r>
          </a:p>
          <a:p>
            <a:pPr lvl="1">
              <a:buSzPct val="75000"/>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Antimicrobial resistance pattern</a:t>
            </a:r>
          </a:p>
          <a:p>
            <a:pPr lvl="1">
              <a:buSzPct val="75000"/>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I</a:t>
            </a:r>
            <a:r>
              <a:rPr lang="en-US" sz="1400" dirty="0">
                <a:effectLst/>
                <a:latin typeface="Calibri" panose="020F0502020204030204" pitchFamily="34" charset="0"/>
                <a:ea typeface="Calibri" panose="020F0502020204030204" pitchFamily="34" charset="0"/>
                <a:cs typeface="Times New Roman" panose="02020603050405020304" pitchFamily="18" charset="0"/>
              </a:rPr>
              <a:t>nteraction with host’s immune system </a:t>
            </a:r>
            <a:endParaRPr lang="en-US" sz="1800" b="1" i="1"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Factors associated with NAS diversity </a:t>
            </a:r>
          </a:p>
          <a:p>
            <a:pPr lvl="1">
              <a:buSzPct val="75000"/>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Both distribution of species and prevalence greatly differ between herds</a:t>
            </a:r>
          </a:p>
          <a:p>
            <a:pPr lvl="1">
              <a:buSzPct val="75000"/>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Geographical and seasonal variation</a:t>
            </a:r>
          </a:p>
          <a:p>
            <a:pPr lvl="1">
              <a:buSzPct val="75000"/>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Animal-level factors (parity, teat confirmation, cleanliness, stage of lactation)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Probable source (environment, intramammary, skin) </a:t>
            </a:r>
          </a:p>
          <a:p>
            <a:pPr>
              <a:buSzPct val="75000"/>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6" name="Picture 4" descr="mamitis en vacas">
            <a:extLst>
              <a:ext uri="{FF2B5EF4-FFF2-40B4-BE49-F238E27FC236}">
                <a16:creationId xmlns:a16="http://schemas.microsoft.com/office/drawing/2014/main" id="{F805F9DB-56A9-D633-4E5E-F3E6AFB82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9980" y="1901020"/>
            <a:ext cx="3075884" cy="1495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C2A294D-7BC6-1D0C-ED72-2529D930D15C}"/>
              </a:ext>
            </a:extLst>
          </p:cNvPr>
          <p:cNvPicPr>
            <a:picLocks noChangeAspect="1"/>
          </p:cNvPicPr>
          <p:nvPr/>
        </p:nvPicPr>
        <p:blipFill rotWithShape="1">
          <a:blip r:embed="rId4"/>
          <a:srcRect t="60019"/>
          <a:stretch/>
        </p:blipFill>
        <p:spPr>
          <a:xfrm>
            <a:off x="9013599" y="163389"/>
            <a:ext cx="2992579" cy="1571112"/>
          </a:xfrm>
          <a:prstGeom prst="rect">
            <a:avLst/>
          </a:prstGeom>
        </p:spPr>
      </p:pic>
      <p:pic>
        <p:nvPicPr>
          <p:cNvPr id="3074" name="Picture 2" descr="milking a cow">
            <a:extLst>
              <a:ext uri="{FF2B5EF4-FFF2-40B4-BE49-F238E27FC236}">
                <a16:creationId xmlns:a16="http://schemas.microsoft.com/office/drawing/2014/main" id="{2C7FDAC6-4AE2-5F45-22FA-99C1C3E468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16546" y="3562964"/>
            <a:ext cx="2389632" cy="15850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uccessfully pasturing dairy cows - Progressive Dairy">
            <a:extLst>
              <a:ext uri="{FF2B5EF4-FFF2-40B4-BE49-F238E27FC236}">
                <a16:creationId xmlns:a16="http://schemas.microsoft.com/office/drawing/2014/main" id="{29E87678-45D1-0459-E8B3-F400759337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9872" y="5300595"/>
            <a:ext cx="3048000"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92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A372AB-32A7-8D48-AB15-AA99B296DED3}"/>
              </a:ext>
            </a:extLst>
          </p:cNvPr>
          <p:cNvSpPr/>
          <p:nvPr/>
        </p:nvSpPr>
        <p:spPr>
          <a:xfrm>
            <a:off x="2310294" y="2967335"/>
            <a:ext cx="757143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General staph background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6729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648C7F1-3BE6-43AE-8D09-D2912BAF1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25" y="748430"/>
            <a:ext cx="11714949" cy="203028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459750C-461F-A876-05B0-04785AF9F7C5}"/>
              </a:ext>
            </a:extLst>
          </p:cNvPr>
          <p:cNvSpPr txBox="1">
            <a:spLocks/>
          </p:cNvSpPr>
          <p:nvPr/>
        </p:nvSpPr>
        <p:spPr>
          <a:xfrm>
            <a:off x="335162" y="3020027"/>
            <a:ext cx="11521674" cy="3408482"/>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Project 1:</a:t>
            </a:r>
          </a:p>
          <a:p>
            <a:pPr marL="0" lvl="0" indent="0">
              <a:buNone/>
              <a:defRPr/>
            </a:pPr>
            <a:r>
              <a:rPr lang="en-US" sz="2400" b="1" i="1" noProof="0" dirty="0">
                <a:solidFill>
                  <a:prstClr val="black"/>
                </a:solidFill>
                <a:latin typeface="+mn-lt"/>
                <a:ea typeface="Cambria" panose="02040503050406030204" pitchFamily="18" charset="0"/>
              </a:rPr>
              <a:t>1) Ch</a:t>
            </a:r>
            <a:r>
              <a:rPr lang="en-US" sz="2400" b="1" i="1" dirty="0" err="1">
                <a:solidFill>
                  <a:prstClr val="black"/>
                </a:solidFill>
                <a:latin typeface="+mn-lt"/>
                <a:ea typeface="Cambria" panose="02040503050406030204" pitchFamily="18" charset="0"/>
              </a:rPr>
              <a:t>aracterize</a:t>
            </a:r>
            <a:r>
              <a:rPr lang="en-US" sz="2400" b="1" i="1" dirty="0">
                <a:solidFill>
                  <a:prstClr val="black"/>
                </a:solidFill>
                <a:latin typeface="+mn-lt"/>
                <a:ea typeface="Cambria" panose="02040503050406030204" pitchFamily="18" charset="0"/>
              </a:rPr>
              <a:t> the quarter-level prevalence of intramammary infections caused by different microorganisms for organic dairies farms in Vermont using two different facility types:</a:t>
            </a:r>
          </a:p>
          <a:p>
            <a:pPr marL="457200" lvl="1" indent="0">
              <a:buNone/>
              <a:defRPr/>
            </a:pPr>
            <a:r>
              <a:rPr lang="en-US" i="1" dirty="0">
                <a:solidFill>
                  <a:sysClr val="windowText" lastClr="000000"/>
                </a:solidFill>
                <a:latin typeface="Calibri" panose="020F0502020204030204"/>
              </a:rPr>
              <a:t>-Tiestalls with shavings, bedded pack systems</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862068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2134</TotalTime>
  <Words>17988</Words>
  <Application>Microsoft Office PowerPoint</Application>
  <PresentationFormat>Widescreen</PresentationFormat>
  <Paragraphs>2818</Paragraphs>
  <Slides>57</Slides>
  <Notes>40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75" baseType="lpstr">
      <vt:lpstr>Aptos</vt:lpstr>
      <vt:lpstr>Arial</vt:lpstr>
      <vt:lpstr>Arial</vt:lpstr>
      <vt:lpstr>Berkeley-Medium</vt:lpstr>
      <vt:lpstr>Calibri</vt:lpstr>
      <vt:lpstr>Calibri Light</vt:lpstr>
      <vt:lpstr>Cambria</vt:lpstr>
      <vt:lpstr>Courier New</vt:lpstr>
      <vt:lpstr>Franklin Gothic Heavy</vt:lpstr>
      <vt:lpstr>Google Sans</vt:lpstr>
      <vt:lpstr>helvetica neue</vt:lpstr>
      <vt:lpstr>MinionPro-It</vt:lpstr>
      <vt:lpstr>MinionPro-Regular</vt:lpstr>
      <vt:lpstr>Symbol</vt:lpstr>
      <vt:lpstr>Times New Roman</vt:lpstr>
      <vt:lpstr>Wingdings</vt:lpstr>
      <vt:lpstr>Office Theme</vt:lpstr>
      <vt:lpstr>Microsoft Excel Worksheet</vt:lpstr>
      <vt:lpstr>PowerPoint Presentation</vt:lpstr>
      <vt:lpstr>PowerPoint Presentation</vt:lpstr>
      <vt:lpstr>PowerPoint Presentation</vt:lpstr>
      <vt:lpstr>PowerPoint Presentation</vt:lpstr>
      <vt:lpstr>Non-aureus staphylococci and mammaliicocci (NASM) mastitis: Overview</vt:lpstr>
      <vt:lpstr>Non-aureus staphylococci and mammaliicocci (NASM) mastitis: Why do we care?</vt:lpstr>
      <vt:lpstr>Non-aureus staphylococci and mammaliicocci (NASM) mastitis: Diversity between species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Caitlin Jeffrey</dc:creator>
  <cp:lastModifiedBy>Caitlin Jeffrey</cp:lastModifiedBy>
  <cp:revision>2</cp:revision>
  <dcterms:created xsi:type="dcterms:W3CDTF">2024-08-16T16:06:54Z</dcterms:created>
  <dcterms:modified xsi:type="dcterms:W3CDTF">2024-08-19T20:04:50Z</dcterms:modified>
</cp:coreProperties>
</file>